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9"/>
  </p:notesMasterIdLst>
  <p:sldIdLst>
    <p:sldId id="301" r:id="rId2"/>
    <p:sldId id="287" r:id="rId3"/>
    <p:sldId id="289" r:id="rId4"/>
    <p:sldId id="290" r:id="rId5"/>
    <p:sldId id="291" r:id="rId6"/>
    <p:sldId id="292" r:id="rId7"/>
    <p:sldId id="293" r:id="rId8"/>
    <p:sldId id="294" r:id="rId9"/>
    <p:sldId id="257" r:id="rId10"/>
    <p:sldId id="271" r:id="rId11"/>
    <p:sldId id="259" r:id="rId12"/>
    <p:sldId id="272" r:id="rId13"/>
    <p:sldId id="273" r:id="rId14"/>
    <p:sldId id="260" r:id="rId15"/>
    <p:sldId id="285" r:id="rId16"/>
    <p:sldId id="274" r:id="rId17"/>
    <p:sldId id="302" r:id="rId18"/>
    <p:sldId id="296" r:id="rId19"/>
    <p:sldId id="297" r:id="rId20"/>
    <p:sldId id="298" r:id="rId21"/>
    <p:sldId id="299" r:id="rId22"/>
    <p:sldId id="300" r:id="rId23"/>
    <p:sldId id="261" r:id="rId24"/>
    <p:sldId id="262" r:id="rId25"/>
    <p:sldId id="276" r:id="rId26"/>
    <p:sldId id="277" r:id="rId27"/>
    <p:sldId id="263" r:id="rId28"/>
    <p:sldId id="264" r:id="rId29"/>
    <p:sldId id="265" r:id="rId30"/>
    <p:sldId id="282" r:id="rId31"/>
    <p:sldId id="283" r:id="rId32"/>
    <p:sldId id="284" r:id="rId33"/>
    <p:sldId id="303" r:id="rId34"/>
    <p:sldId id="304" r:id="rId35"/>
    <p:sldId id="305" r:id="rId36"/>
    <p:sldId id="306" r:id="rId37"/>
    <p:sldId id="307" r:id="rId38"/>
    <p:sldId id="281" r:id="rId39"/>
    <p:sldId id="278" r:id="rId40"/>
    <p:sldId id="266" r:id="rId41"/>
    <p:sldId id="267" r:id="rId42"/>
    <p:sldId id="268" r:id="rId43"/>
    <p:sldId id="286" r:id="rId44"/>
    <p:sldId id="269" r:id="rId45"/>
    <p:sldId id="270" r:id="rId46"/>
    <p:sldId id="279" r:id="rId47"/>
    <p:sldId id="30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0625" autoAdjust="0"/>
  </p:normalViewPr>
  <p:slideViewPr>
    <p:cSldViewPr>
      <p:cViewPr varScale="1">
        <p:scale>
          <a:sx n="83" d="100"/>
          <a:sy n="83" d="100"/>
        </p:scale>
        <p:origin x="-157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ABEA10-E429-4AC5-949F-129EF815685F}" type="datetimeFigureOut">
              <a:rPr lang="en-US" smtClean="0"/>
              <a:t>12/4/2012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89F654-D022-43CA-91AC-7DEDCBC71F6B}" type="slidenum">
              <a:rPr lang="en-US" smtClean="0"/>
              <a:t>‹#›</a:t>
            </a:fld>
            <a:endParaRPr lang="en-US"/>
          </a:p>
        </p:txBody>
      </p:sp>
    </p:spTree>
    <p:extLst>
      <p:ext uri="{BB962C8B-B14F-4D97-AF65-F5344CB8AC3E}">
        <p14:creationId xmlns:p14="http://schemas.microsoft.com/office/powerpoint/2010/main" val="2974496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http://www.drewlawrence.com/articles/04-Imprint-of-Sex-Act.php</a:t>
            </a:r>
            <a:endParaRPr lang="zh-CN" altLang="en-US" dirty="0"/>
          </a:p>
        </p:txBody>
      </p:sp>
      <p:sp>
        <p:nvSpPr>
          <p:cNvPr id="4" name="灯片编号占位符 3"/>
          <p:cNvSpPr>
            <a:spLocks noGrp="1"/>
          </p:cNvSpPr>
          <p:nvPr>
            <p:ph type="sldNum" sz="quarter" idx="10"/>
          </p:nvPr>
        </p:nvSpPr>
        <p:spPr/>
        <p:txBody>
          <a:bodyPr/>
          <a:lstStyle/>
          <a:p>
            <a:fld id="{C689F654-D022-43CA-91AC-7DEDCBC71F6B}" type="slidenum">
              <a:rPr lang="en-US" smtClean="0"/>
              <a:t>1</a:t>
            </a:fld>
            <a:endParaRPr lang="en-US"/>
          </a:p>
        </p:txBody>
      </p:sp>
    </p:spTree>
    <p:extLst>
      <p:ext uri="{BB962C8B-B14F-4D97-AF65-F5344CB8AC3E}">
        <p14:creationId xmlns:p14="http://schemas.microsoft.com/office/powerpoint/2010/main" val="3024481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Microsoft</a:t>
            </a:r>
            <a:endParaRPr lang="zh-CN" altLang="en-US" dirty="0"/>
          </a:p>
        </p:txBody>
      </p:sp>
      <p:sp>
        <p:nvSpPr>
          <p:cNvPr id="4" name="灯片编号占位符 3"/>
          <p:cNvSpPr>
            <a:spLocks noGrp="1"/>
          </p:cNvSpPr>
          <p:nvPr>
            <p:ph type="sldNum" sz="quarter" idx="10"/>
          </p:nvPr>
        </p:nvSpPr>
        <p:spPr/>
        <p:txBody>
          <a:bodyPr/>
          <a:lstStyle/>
          <a:p>
            <a:fld id="{C689F654-D022-43CA-91AC-7DEDCBC71F6B}" type="slidenum">
              <a:rPr lang="en-US" smtClean="0"/>
              <a:t>2</a:t>
            </a:fld>
            <a:endParaRPr lang="en-US"/>
          </a:p>
        </p:txBody>
      </p:sp>
    </p:spTree>
    <p:extLst>
      <p:ext uri="{BB962C8B-B14F-4D97-AF65-F5344CB8AC3E}">
        <p14:creationId xmlns:p14="http://schemas.microsoft.com/office/powerpoint/2010/main" val="178193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2400" dirty="0" smtClean="0"/>
              <a:t>http://www.nipic.com/show/2/73/5569547ka41c53f6.html</a:t>
            </a:r>
            <a:endParaRPr lang="zh-CN" altLang="en-US" sz="2400" dirty="0"/>
          </a:p>
        </p:txBody>
      </p:sp>
      <p:sp>
        <p:nvSpPr>
          <p:cNvPr id="4" name="灯片编号占位符 3"/>
          <p:cNvSpPr>
            <a:spLocks noGrp="1"/>
          </p:cNvSpPr>
          <p:nvPr>
            <p:ph type="sldNum" sz="quarter" idx="10"/>
          </p:nvPr>
        </p:nvSpPr>
        <p:spPr/>
        <p:txBody>
          <a:bodyPr/>
          <a:lstStyle/>
          <a:p>
            <a:fld id="{C689F654-D022-43CA-91AC-7DEDCBC71F6B}" type="slidenum">
              <a:rPr lang="en-US" smtClean="0"/>
              <a:t>47</a:t>
            </a:fld>
            <a:endParaRPr lang="en-US"/>
          </a:p>
        </p:txBody>
      </p:sp>
    </p:spTree>
    <p:extLst>
      <p:ext uri="{BB962C8B-B14F-4D97-AF65-F5344CB8AC3E}">
        <p14:creationId xmlns:p14="http://schemas.microsoft.com/office/powerpoint/2010/main" val="334089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63" descr="C:\Documents and Settings\Rami\Desktop\Ramis Work\PresPro\Templates_07_July_2004\Biotech\JPGS\PPP_SBIOT_TLE_DNA_Struc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0225"/>
          </a:xfrm>
          <a:prstGeom prst="rect">
            <a:avLst/>
          </a:prstGeom>
          <a:solidFill>
            <a:srgbClr val="336699"/>
          </a:solidFill>
          <a:ln w="9525">
            <a:solidFill>
              <a:srgbClr val="339966"/>
            </a:solidFill>
            <a:miter lim="800000"/>
            <a:headEnd/>
            <a:tailEnd/>
          </a:ln>
        </p:spPr>
      </p:pic>
      <p:sp>
        <p:nvSpPr>
          <p:cNvPr id="4098" name="Rectangle 2"/>
          <p:cNvSpPr>
            <a:spLocks noGrp="1" noChangeArrowheads="1"/>
          </p:cNvSpPr>
          <p:nvPr>
            <p:ph type="ctrTitle"/>
          </p:nvPr>
        </p:nvSpPr>
        <p:spPr>
          <a:xfrm>
            <a:off x="205933" y="1011272"/>
            <a:ext cx="6250927" cy="1880534"/>
          </a:xfrm>
        </p:spPr>
        <p:txBody>
          <a:bodyPr/>
          <a:lstStyle>
            <a:lvl1pPr algn="r">
              <a:defRPr sz="3600"/>
            </a:lvl1pPr>
          </a:lstStyle>
          <a:p>
            <a:r>
              <a:rPr lang="zh-CN" altLang="en-US" smtClean="0"/>
              <a:t>单击此处编辑母版标题样式</a:t>
            </a:r>
            <a:endParaRPr lang="en-US"/>
          </a:p>
        </p:txBody>
      </p:sp>
      <p:sp>
        <p:nvSpPr>
          <p:cNvPr id="4099" name="Rectangle 3"/>
          <p:cNvSpPr>
            <a:spLocks noGrp="1" noChangeArrowheads="1"/>
          </p:cNvSpPr>
          <p:nvPr>
            <p:ph type="subTitle" idx="1"/>
          </p:nvPr>
        </p:nvSpPr>
        <p:spPr>
          <a:xfrm>
            <a:off x="258847" y="3029512"/>
            <a:ext cx="6193722" cy="1308198"/>
          </a:xfrm>
        </p:spPr>
        <p:txBody>
          <a:bodyPr/>
          <a:lstStyle>
            <a:lvl1pPr marL="0" indent="0" algn="r">
              <a:buFontTx/>
              <a:buNone/>
              <a:defRPr/>
            </a:lvl1pPr>
          </a:lstStyle>
          <a:p>
            <a:r>
              <a:rPr lang="zh-CN" altLang="en-US" smtClean="0"/>
              <a:t>单击此处编辑母版副标题样式</a:t>
            </a:r>
            <a:endParaRPr lang="en-US"/>
          </a:p>
        </p:txBody>
      </p:sp>
      <p:sp>
        <p:nvSpPr>
          <p:cNvPr id="5" name="Rectangle 4"/>
          <p:cNvSpPr>
            <a:spLocks noGrp="1" noChangeArrowheads="1"/>
          </p:cNvSpPr>
          <p:nvPr>
            <p:ph type="dt" sz="half" idx="10"/>
          </p:nvPr>
        </p:nvSpPr>
        <p:spPr>
          <a:xfrm>
            <a:off x="0" y="6707188"/>
            <a:ext cx="1905000" cy="165100"/>
          </a:xfrm>
        </p:spPr>
        <p:txBody>
          <a:bodyPr/>
          <a:lstStyle>
            <a:lvl1pPr>
              <a:defRPr sz="1100"/>
            </a:lvl1pPr>
          </a:lstStyle>
          <a:p>
            <a:fld id="{B058A28B-A40F-4FCD-8A8D-5A06D97E4284}" type="datetimeFigureOut">
              <a:rPr lang="en-US" smtClean="0"/>
              <a:t>12/4/2012</a:t>
            </a:fld>
            <a:endParaRPr lang="en-US"/>
          </a:p>
        </p:txBody>
      </p:sp>
      <p:sp>
        <p:nvSpPr>
          <p:cNvPr id="6" name="Rectangle 5"/>
          <p:cNvSpPr>
            <a:spLocks noGrp="1" noChangeArrowheads="1"/>
          </p:cNvSpPr>
          <p:nvPr>
            <p:ph type="ftr" sz="quarter" idx="11"/>
          </p:nvPr>
        </p:nvSpPr>
        <p:spPr>
          <a:xfrm>
            <a:off x="3124200" y="6692900"/>
            <a:ext cx="2895600" cy="165100"/>
          </a:xfrm>
        </p:spPr>
        <p:txBody>
          <a:bodyPr/>
          <a:lstStyle>
            <a:lvl1pPr>
              <a:defRPr sz="1100">
                <a:solidFill>
                  <a:schemeClr val="tx1"/>
                </a:solidFill>
              </a:defRPr>
            </a:lvl1pPr>
          </a:lstStyle>
          <a:p>
            <a:endParaRPr lang="en-US"/>
          </a:p>
        </p:txBody>
      </p:sp>
      <p:sp>
        <p:nvSpPr>
          <p:cNvPr id="7" name="Rectangle 6"/>
          <p:cNvSpPr>
            <a:spLocks noGrp="1" noChangeArrowheads="1"/>
          </p:cNvSpPr>
          <p:nvPr>
            <p:ph type="sldNum" sz="quarter" idx="12"/>
          </p:nvPr>
        </p:nvSpPr>
        <p:spPr>
          <a:xfrm>
            <a:off x="7239000" y="6692900"/>
            <a:ext cx="1905000" cy="165100"/>
          </a:xfrm>
        </p:spPr>
        <p:txBody>
          <a:bodyPr/>
          <a:lstStyle>
            <a:lvl1pPr>
              <a:defRPr sz="1100">
                <a:solidFill>
                  <a:schemeClr val="tx1"/>
                </a:solidFill>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1270781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2091827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196" y="4406563"/>
            <a:ext cx="7772543" cy="1362706"/>
          </a:xfrm>
        </p:spPr>
        <p:txBody>
          <a:bodyPr anchor="t"/>
          <a:lstStyle>
            <a:lvl1pPr algn="l">
              <a:defRPr sz="3600" b="1" cap="all"/>
            </a:lvl1pPr>
          </a:lstStyle>
          <a:p>
            <a:r>
              <a:rPr lang="zh-CN" altLang="en-US" smtClean="0"/>
              <a:t>单击此处编辑母版标题样式</a:t>
            </a:r>
            <a:endParaRPr lang="en-US"/>
          </a:p>
        </p:txBody>
      </p:sp>
      <p:sp>
        <p:nvSpPr>
          <p:cNvPr id="3" name="Text Placeholder 2"/>
          <p:cNvSpPr>
            <a:spLocks noGrp="1"/>
          </p:cNvSpPr>
          <p:nvPr>
            <p:ph type="body" idx="1"/>
          </p:nvPr>
        </p:nvSpPr>
        <p:spPr>
          <a:xfrm>
            <a:off x="722196" y="2906151"/>
            <a:ext cx="7772543" cy="1500412"/>
          </a:xfrm>
        </p:spPr>
        <p:txBody>
          <a:bodyPr anchor="b"/>
          <a:lstStyle>
            <a:lvl1pPr marL="0" indent="0">
              <a:buNone/>
              <a:defRPr sz="1800"/>
            </a:lvl1pPr>
            <a:lvl2pPr marL="412394" indent="0">
              <a:buNone/>
              <a:defRPr sz="1600"/>
            </a:lvl2pPr>
            <a:lvl3pPr marL="824789" indent="0">
              <a:buNone/>
              <a:defRPr sz="1400"/>
            </a:lvl3pPr>
            <a:lvl4pPr marL="1237183" indent="0">
              <a:buNone/>
              <a:defRPr sz="1300"/>
            </a:lvl4pPr>
            <a:lvl5pPr marL="1649578" indent="0">
              <a:buNone/>
              <a:defRPr sz="1300"/>
            </a:lvl5pPr>
            <a:lvl6pPr marL="2061972" indent="0">
              <a:buNone/>
              <a:defRPr sz="1300"/>
            </a:lvl6pPr>
            <a:lvl7pPr marL="2474366" indent="0">
              <a:buNone/>
              <a:defRPr sz="1300"/>
            </a:lvl7pPr>
            <a:lvl8pPr marL="2886761" indent="0">
              <a:buNone/>
              <a:defRPr sz="1300"/>
            </a:lvl8pPr>
            <a:lvl9pPr marL="3299155" indent="0">
              <a:buNone/>
              <a:defRPr sz="13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2667753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1235598" y="1583608"/>
            <a:ext cx="3706795" cy="495738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5079682" y="1583608"/>
            <a:ext cx="3706795" cy="495738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2425506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629" y="273976"/>
            <a:ext cx="8228742" cy="1143239"/>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629" y="1534838"/>
            <a:ext cx="4040007"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zh-CN" altLang="en-US" smtClean="0"/>
              <a:t>单击此处编辑母版文本样式</a:t>
            </a:r>
          </a:p>
        </p:txBody>
      </p:sp>
      <p:sp>
        <p:nvSpPr>
          <p:cNvPr id="4" name="Content Placeholder 3"/>
          <p:cNvSpPr>
            <a:spLocks noGrp="1"/>
          </p:cNvSpPr>
          <p:nvPr>
            <p:ph sz="half" idx="2"/>
          </p:nvPr>
        </p:nvSpPr>
        <p:spPr>
          <a:xfrm>
            <a:off x="457629" y="2174593"/>
            <a:ext cx="4040007"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Text Placeholder 4"/>
          <p:cNvSpPr>
            <a:spLocks noGrp="1"/>
          </p:cNvSpPr>
          <p:nvPr>
            <p:ph type="body" sz="quarter" idx="3"/>
          </p:nvPr>
        </p:nvSpPr>
        <p:spPr>
          <a:xfrm>
            <a:off x="4644935" y="1534838"/>
            <a:ext cx="4041436"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zh-CN" altLang="en-US" smtClean="0"/>
              <a:t>单击此处编辑母版文本样式</a:t>
            </a:r>
          </a:p>
        </p:txBody>
      </p:sp>
      <p:sp>
        <p:nvSpPr>
          <p:cNvPr id="6" name="Content Placeholder 5"/>
          <p:cNvSpPr>
            <a:spLocks noGrp="1"/>
          </p:cNvSpPr>
          <p:nvPr>
            <p:ph sz="quarter" idx="4"/>
          </p:nvPr>
        </p:nvSpPr>
        <p:spPr>
          <a:xfrm>
            <a:off x="4644935" y="2174593"/>
            <a:ext cx="4041436"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166715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25630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1826639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630" y="272542"/>
            <a:ext cx="3007481" cy="1161887"/>
          </a:xfrm>
        </p:spPr>
        <p:txBody>
          <a:bodyPr anchor="b"/>
          <a:lstStyle>
            <a:lvl1pPr algn="l">
              <a:defRPr sz="1800" b="1"/>
            </a:lvl1pPr>
          </a:lstStyle>
          <a:p>
            <a:r>
              <a:rPr lang="zh-CN" altLang="en-US" smtClean="0"/>
              <a:t>单击此处编辑母版标题样式</a:t>
            </a:r>
            <a:endParaRPr lang="en-US"/>
          </a:p>
        </p:txBody>
      </p:sp>
      <p:sp>
        <p:nvSpPr>
          <p:cNvPr id="3" name="Content Placeholder 2"/>
          <p:cNvSpPr>
            <a:spLocks noGrp="1"/>
          </p:cNvSpPr>
          <p:nvPr>
            <p:ph idx="1"/>
          </p:nvPr>
        </p:nvSpPr>
        <p:spPr>
          <a:xfrm>
            <a:off x="3575227" y="272541"/>
            <a:ext cx="5111144" cy="5853901"/>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Text Placeholder 3"/>
          <p:cNvSpPr>
            <a:spLocks noGrp="1"/>
          </p:cNvSpPr>
          <p:nvPr>
            <p:ph type="body" sz="half" idx="2"/>
          </p:nvPr>
        </p:nvSpPr>
        <p:spPr>
          <a:xfrm>
            <a:off x="457630" y="1434428"/>
            <a:ext cx="3007481" cy="46920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3447870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1904" y="4801030"/>
            <a:ext cx="5487258" cy="566599"/>
          </a:xfrm>
        </p:spPr>
        <p:txBody>
          <a:bodyPr anchor="b"/>
          <a:lstStyle>
            <a:lvl1pPr algn="l">
              <a:defRPr sz="1800" b="1"/>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791904" y="612502"/>
            <a:ext cx="5487258" cy="4115373"/>
          </a:xfrm>
        </p:spPr>
        <p:txBody>
          <a:bodyPr/>
          <a:lstStyle>
            <a:lvl1pPr marL="0" indent="0">
              <a:buNone/>
              <a:defRPr sz="2900"/>
            </a:lvl1pPr>
            <a:lvl2pPr marL="412394" indent="0">
              <a:buNone/>
              <a:defRPr sz="2500"/>
            </a:lvl2pPr>
            <a:lvl3pPr marL="824789" indent="0">
              <a:buNone/>
              <a:defRPr sz="2200"/>
            </a:lvl3pPr>
            <a:lvl4pPr marL="1237183" indent="0">
              <a:buNone/>
              <a:defRPr sz="1800"/>
            </a:lvl4pPr>
            <a:lvl5pPr marL="1649578" indent="0">
              <a:buNone/>
              <a:defRPr sz="1800"/>
            </a:lvl5pPr>
            <a:lvl6pPr marL="2061972" indent="0">
              <a:buNone/>
              <a:defRPr sz="1800"/>
            </a:lvl6pPr>
            <a:lvl7pPr marL="2474366" indent="0">
              <a:buNone/>
              <a:defRPr sz="1800"/>
            </a:lvl7pPr>
            <a:lvl8pPr marL="2886761" indent="0">
              <a:buNone/>
              <a:defRPr sz="1800"/>
            </a:lvl8pPr>
            <a:lvl9pPr marL="3299155" indent="0">
              <a:buNone/>
              <a:defRPr sz="1800"/>
            </a:lvl9pPr>
          </a:lstStyle>
          <a:p>
            <a:pPr lvl="0"/>
            <a:r>
              <a:rPr lang="zh-CN" altLang="en-US" noProof="0" smtClean="0"/>
              <a:t>单击图标添加图片</a:t>
            </a:r>
            <a:endParaRPr lang="en-US" noProof="0" smtClean="0"/>
          </a:p>
        </p:txBody>
      </p:sp>
      <p:sp>
        <p:nvSpPr>
          <p:cNvPr id="4" name="Text Placeholder 3"/>
          <p:cNvSpPr>
            <a:spLocks noGrp="1"/>
          </p:cNvSpPr>
          <p:nvPr>
            <p:ph type="body" sz="half" idx="2"/>
          </p:nvPr>
        </p:nvSpPr>
        <p:spPr>
          <a:xfrm>
            <a:off x="1791904" y="5367629"/>
            <a:ext cx="5487258" cy="8047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171144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3127684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544" y="137705"/>
            <a:ext cx="1956364" cy="6403286"/>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962451" y="137705"/>
            <a:ext cx="5731804" cy="6403286"/>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fld id="{B058A28B-A40F-4FCD-8A8D-5A06D97E4284}" type="datetimeFigureOut">
              <a:rPr lang="en-US" smtClean="0"/>
              <a:t>12/4/2012</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C4343705-3A0C-4355-B51D-DBF0BB8B5546}" type="slidenum">
              <a:rPr lang="en-US" smtClean="0"/>
              <a:t>‹#›</a:t>
            </a:fld>
            <a:endParaRPr lang="en-US"/>
          </a:p>
        </p:txBody>
      </p:sp>
    </p:spTree>
    <p:extLst>
      <p:ext uri="{BB962C8B-B14F-4D97-AF65-F5344CB8AC3E}">
        <p14:creationId xmlns:p14="http://schemas.microsoft.com/office/powerpoint/2010/main" val="3966487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8" descr="C:\Documents and Settings\Rami\Desktop\Ramis Work\PresPro\Templates_07_July_2004\Biotech\JPGS\PPP_SBIOT_TXT_DNA_Structure.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62025" y="138113"/>
            <a:ext cx="7826375"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8" name="Rectangle 3"/>
          <p:cNvSpPr>
            <a:spLocks noGrp="1" noChangeArrowheads="1"/>
          </p:cNvSpPr>
          <p:nvPr>
            <p:ph type="body" idx="1"/>
          </p:nvPr>
        </p:nvSpPr>
        <p:spPr bwMode="auto">
          <a:xfrm>
            <a:off x="1235075" y="1584325"/>
            <a:ext cx="7551738"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2" name="Rectangle 4"/>
          <p:cNvSpPr>
            <a:spLocks noGrp="1" noChangeArrowheads="1"/>
          </p:cNvSpPr>
          <p:nvPr>
            <p:ph type="dt" sz="half" idx="2"/>
          </p:nvPr>
        </p:nvSpPr>
        <p:spPr bwMode="auto">
          <a:xfrm>
            <a:off x="136525" y="6624638"/>
            <a:ext cx="1905000"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900">
                <a:effectLst/>
              </a:defRPr>
            </a:lvl1pPr>
          </a:lstStyle>
          <a:p>
            <a:fld id="{B058A28B-A40F-4FCD-8A8D-5A06D97E4284}" type="datetimeFigureOut">
              <a:rPr lang="en-US" smtClean="0"/>
              <a:t>12/4/2012</a:t>
            </a:fld>
            <a:endParaRPr lang="en-US"/>
          </a:p>
        </p:txBody>
      </p:sp>
      <p:sp>
        <p:nvSpPr>
          <p:cNvPr id="1029" name="Rectangle 5"/>
          <p:cNvSpPr>
            <a:spLocks noGrp="1" noChangeArrowheads="1"/>
          </p:cNvSpPr>
          <p:nvPr>
            <p:ph type="ftr" sz="quarter" idx="3"/>
          </p:nvPr>
        </p:nvSpPr>
        <p:spPr bwMode="auto">
          <a:xfrm>
            <a:off x="3157538" y="6624638"/>
            <a:ext cx="2894012"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900">
                <a:solidFill>
                  <a:srgbClr val="FFFFFF"/>
                </a:solidFill>
                <a:effectLst/>
              </a:defRPr>
            </a:lvl1pPr>
          </a:lstStyle>
          <a:p>
            <a:endParaRPr lang="en-US"/>
          </a:p>
        </p:txBody>
      </p:sp>
      <p:sp>
        <p:nvSpPr>
          <p:cNvPr id="1030" name="Rectangle 6"/>
          <p:cNvSpPr>
            <a:spLocks noGrp="1" noChangeArrowheads="1"/>
          </p:cNvSpPr>
          <p:nvPr>
            <p:ph type="sldNum" sz="quarter" idx="4"/>
          </p:nvPr>
        </p:nvSpPr>
        <p:spPr bwMode="auto">
          <a:xfrm>
            <a:off x="7070725" y="6624638"/>
            <a:ext cx="1905000"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900">
                <a:solidFill>
                  <a:srgbClr val="FFFFFF"/>
                </a:solidFill>
                <a:effectLst/>
                <a:ea typeface="宋体" charset="-122"/>
              </a:defRPr>
            </a:lvl1pPr>
          </a:lstStyle>
          <a:p>
            <a:fld id="{C4343705-3A0C-4355-B51D-DBF0BB8B55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fontAlgn="base" hangingPunct="1">
        <a:spcBef>
          <a:spcPct val="0"/>
        </a:spcBef>
        <a:spcAft>
          <a:spcPct val="0"/>
        </a:spcAft>
        <a:defRPr sz="3400">
          <a:solidFill>
            <a:srgbClr val="FFFFFF"/>
          </a:solidFill>
          <a:latin typeface="+mj-lt"/>
          <a:ea typeface="+mj-ea"/>
          <a:cs typeface="+mj-cs"/>
        </a:defRPr>
      </a:lvl1pPr>
      <a:lvl2pPr algn="l" rtl="0" eaLnBrk="1" fontAlgn="base" hangingPunct="1">
        <a:spcBef>
          <a:spcPct val="0"/>
        </a:spcBef>
        <a:spcAft>
          <a:spcPct val="0"/>
        </a:spcAft>
        <a:defRPr sz="3400">
          <a:solidFill>
            <a:srgbClr val="FFFFFF"/>
          </a:solidFill>
          <a:latin typeface="Arial" charset="0"/>
        </a:defRPr>
      </a:lvl2pPr>
      <a:lvl3pPr algn="l" rtl="0" eaLnBrk="1" fontAlgn="base" hangingPunct="1">
        <a:spcBef>
          <a:spcPct val="0"/>
        </a:spcBef>
        <a:spcAft>
          <a:spcPct val="0"/>
        </a:spcAft>
        <a:defRPr sz="3400">
          <a:solidFill>
            <a:srgbClr val="FFFFFF"/>
          </a:solidFill>
          <a:latin typeface="Arial" charset="0"/>
        </a:defRPr>
      </a:lvl3pPr>
      <a:lvl4pPr algn="l" rtl="0" eaLnBrk="1" fontAlgn="base" hangingPunct="1">
        <a:spcBef>
          <a:spcPct val="0"/>
        </a:spcBef>
        <a:spcAft>
          <a:spcPct val="0"/>
        </a:spcAft>
        <a:defRPr sz="3400">
          <a:solidFill>
            <a:srgbClr val="FFFFFF"/>
          </a:solidFill>
          <a:latin typeface="Arial" charset="0"/>
        </a:defRPr>
      </a:lvl4pPr>
      <a:lvl5pPr algn="l" rtl="0" eaLnBrk="1" fontAlgn="base" hangingPunct="1">
        <a:spcBef>
          <a:spcPct val="0"/>
        </a:spcBef>
        <a:spcAft>
          <a:spcPct val="0"/>
        </a:spcAft>
        <a:defRPr sz="3400">
          <a:solidFill>
            <a:srgbClr val="FFFFFF"/>
          </a:solidFill>
          <a:latin typeface="Arial" charset="0"/>
        </a:defRPr>
      </a:lvl5pPr>
      <a:lvl6pPr marL="412394" algn="l" defTabSz="915001" rtl="0" eaLnBrk="1" fontAlgn="base" hangingPunct="1">
        <a:spcBef>
          <a:spcPct val="0"/>
        </a:spcBef>
        <a:spcAft>
          <a:spcPct val="0"/>
        </a:spcAft>
        <a:defRPr sz="3400">
          <a:solidFill>
            <a:srgbClr val="FFFFFF"/>
          </a:solidFill>
          <a:latin typeface="Arial" charset="0"/>
        </a:defRPr>
      </a:lvl6pPr>
      <a:lvl7pPr marL="824789" algn="l" defTabSz="915001" rtl="0" eaLnBrk="1" fontAlgn="base" hangingPunct="1">
        <a:spcBef>
          <a:spcPct val="0"/>
        </a:spcBef>
        <a:spcAft>
          <a:spcPct val="0"/>
        </a:spcAft>
        <a:defRPr sz="3400">
          <a:solidFill>
            <a:srgbClr val="FFFFFF"/>
          </a:solidFill>
          <a:latin typeface="Arial" charset="0"/>
        </a:defRPr>
      </a:lvl7pPr>
      <a:lvl8pPr marL="1237183" algn="l" defTabSz="915001" rtl="0" eaLnBrk="1" fontAlgn="base" hangingPunct="1">
        <a:spcBef>
          <a:spcPct val="0"/>
        </a:spcBef>
        <a:spcAft>
          <a:spcPct val="0"/>
        </a:spcAft>
        <a:defRPr sz="3400">
          <a:solidFill>
            <a:srgbClr val="FFFFFF"/>
          </a:solidFill>
          <a:latin typeface="Arial" charset="0"/>
        </a:defRPr>
      </a:lvl8pPr>
      <a:lvl9pPr marL="1649578" algn="l" defTabSz="915001" rtl="0" eaLnBrk="1" fontAlgn="base" hangingPunct="1">
        <a:spcBef>
          <a:spcPct val="0"/>
        </a:spcBef>
        <a:spcAft>
          <a:spcPct val="0"/>
        </a:spcAft>
        <a:defRPr sz="3400">
          <a:solidFill>
            <a:srgbClr val="FFFFFF"/>
          </a:solidFill>
          <a:latin typeface="Arial" charset="0"/>
        </a:defRPr>
      </a:lvl9pPr>
    </p:titleStyle>
    <p:bodyStyle>
      <a:lvl1pPr marL="341313" indent="-341313" algn="l" rtl="0" eaLnBrk="1" fontAlgn="base" hangingPunct="1">
        <a:spcBef>
          <a:spcPct val="20000"/>
        </a:spcBef>
        <a:spcAft>
          <a:spcPct val="0"/>
        </a:spcAft>
        <a:buChar char="•"/>
        <a:defRPr sz="2500">
          <a:solidFill>
            <a:srgbClr val="FFFFFF"/>
          </a:solidFill>
          <a:latin typeface="+mn-lt"/>
          <a:ea typeface="+mn-ea"/>
          <a:cs typeface="+mn-cs"/>
        </a:defRPr>
      </a:lvl1pPr>
      <a:lvl2pPr marL="742950" indent="-285750" algn="l" rtl="0" eaLnBrk="1" fontAlgn="base" hangingPunct="1">
        <a:spcBef>
          <a:spcPct val="20000"/>
        </a:spcBef>
        <a:spcAft>
          <a:spcPct val="0"/>
        </a:spcAft>
        <a:buChar char="–"/>
        <a:defRPr sz="2200">
          <a:solidFill>
            <a:srgbClr val="FFFFFF"/>
          </a:solidFill>
          <a:latin typeface="+mn-lt"/>
        </a:defRPr>
      </a:lvl2pPr>
      <a:lvl3pPr marL="1141413" indent="-227013" algn="l" rtl="0" eaLnBrk="1" fontAlgn="base" hangingPunct="1">
        <a:spcBef>
          <a:spcPct val="20000"/>
        </a:spcBef>
        <a:spcAft>
          <a:spcPct val="0"/>
        </a:spcAft>
        <a:buChar char="•"/>
        <a:defRPr sz="2200">
          <a:solidFill>
            <a:srgbClr val="FFFFFF"/>
          </a:solidFill>
          <a:latin typeface="+mn-lt"/>
        </a:defRPr>
      </a:lvl3pPr>
      <a:lvl4pPr marL="1598613" indent="-227013" algn="l" rtl="0" eaLnBrk="1" fontAlgn="base" hangingPunct="1">
        <a:spcBef>
          <a:spcPct val="20000"/>
        </a:spcBef>
        <a:spcAft>
          <a:spcPct val="0"/>
        </a:spcAft>
        <a:buChar char="–"/>
        <a:defRPr sz="1900">
          <a:solidFill>
            <a:srgbClr val="FFFFFF"/>
          </a:solidFill>
          <a:latin typeface="+mn-lt"/>
        </a:defRPr>
      </a:lvl4pPr>
      <a:lvl5pPr marL="2057400" indent="-228600" algn="l" rtl="0" eaLnBrk="1" fontAlgn="base" hangingPunct="1">
        <a:spcBef>
          <a:spcPct val="20000"/>
        </a:spcBef>
        <a:spcAft>
          <a:spcPct val="0"/>
        </a:spcAft>
        <a:buChar char="»"/>
        <a:defRPr>
          <a:solidFill>
            <a:srgbClr val="FFFFFF"/>
          </a:solidFill>
          <a:latin typeface="+mn-lt"/>
        </a:defRPr>
      </a:lvl5pPr>
      <a:lvl6pPr marL="2470071" indent="-229108" algn="l" defTabSz="915001" rtl="0" eaLnBrk="1" fontAlgn="base" hangingPunct="1">
        <a:spcBef>
          <a:spcPct val="20000"/>
        </a:spcBef>
        <a:spcAft>
          <a:spcPct val="0"/>
        </a:spcAft>
        <a:buChar char="»"/>
        <a:defRPr>
          <a:solidFill>
            <a:srgbClr val="FFFFFF"/>
          </a:solidFill>
          <a:latin typeface="+mn-lt"/>
        </a:defRPr>
      </a:lvl6pPr>
      <a:lvl7pPr marL="2882465" indent="-229108" algn="l" defTabSz="915001" rtl="0" eaLnBrk="1" fontAlgn="base" hangingPunct="1">
        <a:spcBef>
          <a:spcPct val="20000"/>
        </a:spcBef>
        <a:spcAft>
          <a:spcPct val="0"/>
        </a:spcAft>
        <a:buChar char="»"/>
        <a:defRPr>
          <a:solidFill>
            <a:srgbClr val="FFFFFF"/>
          </a:solidFill>
          <a:latin typeface="+mn-lt"/>
        </a:defRPr>
      </a:lvl7pPr>
      <a:lvl8pPr marL="3294860" indent="-229108" algn="l" defTabSz="915001" rtl="0" eaLnBrk="1" fontAlgn="base" hangingPunct="1">
        <a:spcBef>
          <a:spcPct val="20000"/>
        </a:spcBef>
        <a:spcAft>
          <a:spcPct val="0"/>
        </a:spcAft>
        <a:buChar char="»"/>
        <a:defRPr>
          <a:solidFill>
            <a:srgbClr val="FFFFFF"/>
          </a:solidFill>
          <a:latin typeface="+mn-lt"/>
        </a:defRPr>
      </a:lvl8pPr>
      <a:lvl9pPr marL="3707254" indent="-229108" algn="l" defTabSz="915001" rtl="0" eaLnBrk="1" fontAlgn="base" hangingPunct="1">
        <a:spcBef>
          <a:spcPct val="20000"/>
        </a:spcBef>
        <a:spcAft>
          <a:spcPct val="0"/>
        </a:spcAft>
        <a:buChar char="»"/>
        <a:defRPr>
          <a:solidFill>
            <a:srgbClr val="FFFFFF"/>
          </a:solidFill>
          <a:latin typeface="+mn-lt"/>
        </a:defRPr>
      </a:lvl9pPr>
    </p:bodyStyle>
    <p:otherStyle>
      <a:defPPr>
        <a:defRPr lang="en-US"/>
      </a:defPPr>
      <a:lvl1pPr marL="0" algn="l" defTabSz="824789" rtl="0" eaLnBrk="1" latinLnBrk="0" hangingPunct="1">
        <a:defRPr sz="1600" kern="1200">
          <a:solidFill>
            <a:schemeClr val="tx1"/>
          </a:solidFill>
          <a:latin typeface="+mn-lt"/>
          <a:ea typeface="+mn-ea"/>
          <a:cs typeface="+mn-cs"/>
        </a:defRPr>
      </a:lvl1pPr>
      <a:lvl2pPr marL="412394" algn="l" defTabSz="824789" rtl="0" eaLnBrk="1" latinLnBrk="0" hangingPunct="1">
        <a:defRPr sz="1600" kern="1200">
          <a:solidFill>
            <a:schemeClr val="tx1"/>
          </a:solidFill>
          <a:latin typeface="+mn-lt"/>
          <a:ea typeface="+mn-ea"/>
          <a:cs typeface="+mn-cs"/>
        </a:defRPr>
      </a:lvl2pPr>
      <a:lvl3pPr marL="824789" algn="l" defTabSz="824789" rtl="0" eaLnBrk="1" latinLnBrk="0" hangingPunct="1">
        <a:defRPr sz="1600" kern="1200">
          <a:solidFill>
            <a:schemeClr val="tx1"/>
          </a:solidFill>
          <a:latin typeface="+mn-lt"/>
          <a:ea typeface="+mn-ea"/>
          <a:cs typeface="+mn-cs"/>
        </a:defRPr>
      </a:lvl3pPr>
      <a:lvl4pPr marL="1237183" algn="l" defTabSz="824789" rtl="0" eaLnBrk="1" latinLnBrk="0" hangingPunct="1">
        <a:defRPr sz="1600" kern="1200">
          <a:solidFill>
            <a:schemeClr val="tx1"/>
          </a:solidFill>
          <a:latin typeface="+mn-lt"/>
          <a:ea typeface="+mn-ea"/>
          <a:cs typeface="+mn-cs"/>
        </a:defRPr>
      </a:lvl4pPr>
      <a:lvl5pPr marL="1649578" algn="l" defTabSz="824789" rtl="0" eaLnBrk="1" latinLnBrk="0" hangingPunct="1">
        <a:defRPr sz="1600" kern="1200">
          <a:solidFill>
            <a:schemeClr val="tx1"/>
          </a:solidFill>
          <a:latin typeface="+mn-lt"/>
          <a:ea typeface="+mn-ea"/>
          <a:cs typeface="+mn-cs"/>
        </a:defRPr>
      </a:lvl5pPr>
      <a:lvl6pPr marL="2061972" algn="l" defTabSz="824789" rtl="0" eaLnBrk="1" latinLnBrk="0" hangingPunct="1">
        <a:defRPr sz="1600" kern="1200">
          <a:solidFill>
            <a:schemeClr val="tx1"/>
          </a:solidFill>
          <a:latin typeface="+mn-lt"/>
          <a:ea typeface="+mn-ea"/>
          <a:cs typeface="+mn-cs"/>
        </a:defRPr>
      </a:lvl6pPr>
      <a:lvl7pPr marL="2474366" algn="l" defTabSz="824789" rtl="0" eaLnBrk="1" latinLnBrk="0" hangingPunct="1">
        <a:defRPr sz="1600" kern="1200">
          <a:solidFill>
            <a:schemeClr val="tx1"/>
          </a:solidFill>
          <a:latin typeface="+mn-lt"/>
          <a:ea typeface="+mn-ea"/>
          <a:cs typeface="+mn-cs"/>
        </a:defRPr>
      </a:lvl7pPr>
      <a:lvl8pPr marL="2886761" algn="l" defTabSz="824789" rtl="0" eaLnBrk="1" latinLnBrk="0" hangingPunct="1">
        <a:defRPr sz="1600" kern="1200">
          <a:solidFill>
            <a:schemeClr val="tx1"/>
          </a:solidFill>
          <a:latin typeface="+mn-lt"/>
          <a:ea typeface="+mn-ea"/>
          <a:cs typeface="+mn-cs"/>
        </a:defRPr>
      </a:lvl8pPr>
      <a:lvl9pPr marL="3299155" algn="l" defTabSz="82478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4" name="标题 3"/>
          <p:cNvSpPr>
            <a:spLocks noGrp="1"/>
          </p:cNvSpPr>
          <p:nvPr>
            <p:ph type="ctrTitle"/>
          </p:nvPr>
        </p:nvSpPr>
        <p:spPr>
          <a:xfrm>
            <a:off x="2590800" y="1524000"/>
            <a:ext cx="6250927" cy="1880534"/>
          </a:xfrm>
        </p:spPr>
        <p:txBody>
          <a:bodyPr/>
          <a:lstStyle/>
          <a:p>
            <a:r>
              <a:rPr lang="en-US" altLang="zh-CN" sz="4400" dirty="0" smtClean="0"/>
              <a:t>DNA </a:t>
            </a:r>
            <a:r>
              <a:rPr lang="en-US" altLang="zh-CN" sz="4400" dirty="0" err="1" smtClean="0"/>
              <a:t>BioSensors</a:t>
            </a:r>
            <a:endParaRPr lang="zh-CN" altLang="en-US" sz="4400" dirty="0"/>
          </a:p>
        </p:txBody>
      </p:sp>
      <p:sp>
        <p:nvSpPr>
          <p:cNvPr id="5" name="副标题 4"/>
          <p:cNvSpPr>
            <a:spLocks noGrp="1"/>
          </p:cNvSpPr>
          <p:nvPr>
            <p:ph type="subTitle" idx="1"/>
          </p:nvPr>
        </p:nvSpPr>
        <p:spPr>
          <a:xfrm>
            <a:off x="4495800" y="3276600"/>
            <a:ext cx="4343400" cy="2133600"/>
          </a:xfrm>
        </p:spPr>
        <p:txBody>
          <a:bodyPr>
            <a:noAutofit/>
          </a:bodyPr>
          <a:lstStyle/>
          <a:p>
            <a:pPr algn="l"/>
            <a:r>
              <a:rPr lang="en-US" altLang="zh-CN" sz="2800" dirty="0"/>
              <a:t>Chad </a:t>
            </a:r>
            <a:r>
              <a:rPr lang="en-US" altLang="zh-CN" sz="2800" dirty="0" err="1"/>
              <a:t>Oser</a:t>
            </a:r>
            <a:endParaRPr lang="en-US" altLang="zh-CN" sz="2800" dirty="0"/>
          </a:p>
          <a:p>
            <a:pPr algn="l"/>
            <a:r>
              <a:rPr lang="en-US" altLang="zh-CN" sz="2800" dirty="0" err="1" smtClean="0"/>
              <a:t>Shalin</a:t>
            </a:r>
            <a:r>
              <a:rPr lang="en-US" altLang="zh-CN" sz="2800" dirty="0" smtClean="0"/>
              <a:t> </a:t>
            </a:r>
            <a:r>
              <a:rPr lang="en-US" altLang="zh-CN" sz="2800" dirty="0" err="1" smtClean="0"/>
              <a:t>Kushwaha</a:t>
            </a:r>
            <a:endParaRPr lang="en-US" altLang="zh-CN" sz="2800" dirty="0" smtClean="0"/>
          </a:p>
          <a:p>
            <a:pPr algn="l"/>
            <a:r>
              <a:rPr lang="en-US" altLang="zh-CN" sz="2800" dirty="0" smtClean="0"/>
              <a:t>Tyler Koenig</a:t>
            </a:r>
          </a:p>
          <a:p>
            <a:pPr algn="l"/>
            <a:r>
              <a:rPr lang="en-US" altLang="zh-CN" sz="2800" dirty="0" smtClean="0"/>
              <a:t>Wang </a:t>
            </a:r>
            <a:r>
              <a:rPr lang="en-US" altLang="zh-CN" sz="2800" dirty="0" err="1" smtClean="0"/>
              <a:t>Wenbo</a:t>
            </a:r>
            <a:endParaRPr lang="zh-CN" altLang="en-US" sz="2800" dirty="0"/>
          </a:p>
        </p:txBody>
      </p:sp>
    </p:spTree>
    <p:extLst>
      <p:ext uri="{BB962C8B-B14F-4D97-AF65-F5344CB8AC3E}">
        <p14:creationId xmlns:p14="http://schemas.microsoft.com/office/powerpoint/2010/main" val="1079722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09800"/>
            <a:ext cx="6250927" cy="1880534"/>
          </a:xfrm>
        </p:spPr>
        <p:txBody>
          <a:bodyPr/>
          <a:lstStyle/>
          <a:p>
            <a:pPr algn="l"/>
            <a:r>
              <a:rPr lang="en-US" sz="4400" dirty="0" smtClean="0"/>
              <a:t>What is DNA?</a:t>
            </a:r>
            <a:endParaRPr lang="en-US" sz="4400" dirty="0"/>
          </a:p>
        </p:txBody>
      </p:sp>
    </p:spTree>
    <p:extLst>
      <p:ext uri="{BB962C8B-B14F-4D97-AF65-F5344CB8AC3E}">
        <p14:creationId xmlns:p14="http://schemas.microsoft.com/office/powerpoint/2010/main" val="733377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2057400"/>
            <a:ext cx="6250927" cy="2514600"/>
          </a:xfrm>
        </p:spPr>
        <p:txBody>
          <a:bodyPr/>
          <a:lstStyle/>
          <a:p>
            <a:pPr algn="l"/>
            <a:r>
              <a:rPr lang="en-US" sz="6600" dirty="0"/>
              <a:t>optical sensors </a:t>
            </a:r>
          </a:p>
        </p:txBody>
      </p:sp>
    </p:spTree>
    <p:extLst>
      <p:ext uri="{BB962C8B-B14F-4D97-AF65-F5344CB8AC3E}">
        <p14:creationId xmlns:p14="http://schemas.microsoft.com/office/powerpoint/2010/main" val="762499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826375" cy="1376362"/>
          </a:xfrm>
        </p:spPr>
        <p:txBody>
          <a:bodyPr/>
          <a:lstStyle/>
          <a:p>
            <a:r>
              <a:rPr lang="en-US" sz="5400" dirty="0"/>
              <a:t>optical sensors </a:t>
            </a:r>
          </a:p>
        </p:txBody>
      </p:sp>
      <p:sp>
        <p:nvSpPr>
          <p:cNvPr id="3" name="Content Placeholder 2"/>
          <p:cNvSpPr>
            <a:spLocks noGrp="1"/>
          </p:cNvSpPr>
          <p:nvPr>
            <p:ph idx="1"/>
          </p:nvPr>
        </p:nvSpPr>
        <p:spPr>
          <a:xfrm>
            <a:off x="1416050" y="1674812"/>
            <a:ext cx="7551738" cy="4956175"/>
          </a:xfrm>
        </p:spPr>
        <p:txBody>
          <a:bodyPr/>
          <a:lstStyle/>
          <a:p>
            <a:r>
              <a:rPr lang="en-US" sz="4400" dirty="0" smtClean="0"/>
              <a:t>High sensitivity</a:t>
            </a:r>
          </a:p>
          <a:p>
            <a:r>
              <a:rPr lang="en-US" sz="4400" dirty="0" smtClean="0"/>
              <a:t>fast response</a:t>
            </a:r>
          </a:p>
          <a:p>
            <a:r>
              <a:rPr lang="en-US" sz="4400" dirty="0" smtClean="0"/>
              <a:t>able </a:t>
            </a:r>
            <a:r>
              <a:rPr lang="en-US" sz="4400" dirty="0"/>
              <a:t>to perform </a:t>
            </a:r>
            <a:r>
              <a:rPr lang="en-US" sz="4400" dirty="0" smtClean="0"/>
              <a:t>real-time measurements</a:t>
            </a:r>
            <a:endParaRPr lang="en-US" sz="4400" dirty="0"/>
          </a:p>
        </p:txBody>
      </p:sp>
    </p:spTree>
    <p:extLst>
      <p:ext uri="{BB962C8B-B14F-4D97-AF65-F5344CB8AC3E}">
        <p14:creationId xmlns:p14="http://schemas.microsoft.com/office/powerpoint/2010/main" val="1024261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533400"/>
            <a:ext cx="7826375" cy="1376362"/>
          </a:xfrm>
        </p:spPr>
        <p:txBody>
          <a:bodyPr/>
          <a:lstStyle/>
          <a:p>
            <a:r>
              <a:rPr lang="en-US" sz="4800" dirty="0" smtClean="0"/>
              <a:t>optical sensors </a:t>
            </a:r>
            <a:endParaRPr lang="en-US" sz="4800" dirty="0"/>
          </a:p>
        </p:txBody>
      </p:sp>
      <p:sp>
        <p:nvSpPr>
          <p:cNvPr id="5" name="Content Placeholder 4"/>
          <p:cNvSpPr>
            <a:spLocks noGrp="1"/>
          </p:cNvSpPr>
          <p:nvPr>
            <p:ph idx="1"/>
          </p:nvPr>
        </p:nvSpPr>
        <p:spPr>
          <a:xfrm>
            <a:off x="1416050" y="1979612"/>
            <a:ext cx="7551738" cy="4956175"/>
          </a:xfrm>
        </p:spPr>
        <p:txBody>
          <a:bodyPr/>
          <a:lstStyle/>
          <a:p>
            <a:r>
              <a:rPr lang="en-US" sz="4000" dirty="0" smtClean="0"/>
              <a:t>Emission</a:t>
            </a:r>
          </a:p>
          <a:p>
            <a:r>
              <a:rPr lang="en-US" sz="4000" dirty="0" smtClean="0"/>
              <a:t>Absorption</a:t>
            </a:r>
          </a:p>
          <a:p>
            <a:r>
              <a:rPr lang="en-US" sz="4000" dirty="0" smtClean="0"/>
              <a:t>Fluorescence</a:t>
            </a:r>
          </a:p>
          <a:p>
            <a:r>
              <a:rPr lang="en-US" sz="4000" dirty="0" err="1" smtClean="0"/>
              <a:t>Refractometry</a:t>
            </a:r>
            <a:endParaRPr lang="en-US" sz="4000" dirty="0"/>
          </a:p>
          <a:p>
            <a:r>
              <a:rPr lang="en-US" sz="4000" dirty="0" err="1"/>
              <a:t>P</a:t>
            </a:r>
            <a:r>
              <a:rPr lang="en-US" sz="4000" dirty="0" err="1" smtClean="0"/>
              <a:t>olarimetry</a:t>
            </a:r>
            <a:endParaRPr lang="en-US" sz="4000" dirty="0"/>
          </a:p>
        </p:txBody>
      </p:sp>
    </p:spTree>
    <p:extLst>
      <p:ext uri="{BB962C8B-B14F-4D97-AF65-F5344CB8AC3E}">
        <p14:creationId xmlns:p14="http://schemas.microsoft.com/office/powerpoint/2010/main" val="3052988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32959"/>
            <a:ext cx="7826375" cy="1376362"/>
          </a:xfrm>
        </p:spPr>
        <p:txBody>
          <a:bodyPr>
            <a:normAutofit/>
          </a:bodyPr>
          <a:lstStyle/>
          <a:p>
            <a:r>
              <a:rPr lang="en-US" sz="4000" dirty="0"/>
              <a:t>photonic </a:t>
            </a:r>
            <a:r>
              <a:rPr lang="en-US" sz="4000" dirty="0" smtClean="0"/>
              <a:t>biosensors</a:t>
            </a:r>
            <a:endParaRPr lang="en-US" sz="4000" dirty="0"/>
          </a:p>
        </p:txBody>
      </p:sp>
      <p:sp>
        <p:nvSpPr>
          <p:cNvPr id="3" name="Content Placeholder 2"/>
          <p:cNvSpPr>
            <a:spLocks noGrp="1"/>
          </p:cNvSpPr>
          <p:nvPr>
            <p:ph idx="1"/>
          </p:nvPr>
        </p:nvSpPr>
        <p:spPr>
          <a:xfrm>
            <a:off x="1263650" y="1879171"/>
            <a:ext cx="7551738" cy="4956175"/>
          </a:xfrm>
        </p:spPr>
        <p:txBody>
          <a:bodyPr/>
          <a:lstStyle/>
          <a:p>
            <a:r>
              <a:rPr lang="en-US" sz="3200" dirty="0"/>
              <a:t>based on evanescent wave </a:t>
            </a:r>
            <a:r>
              <a:rPr lang="en-US" sz="3200" dirty="0" smtClean="0"/>
              <a:t>detection</a:t>
            </a:r>
          </a:p>
          <a:p>
            <a:r>
              <a:rPr lang="en-US" sz="3200" dirty="0"/>
              <a:t>extremely high sensitivity for the direct measurement of </a:t>
            </a:r>
            <a:r>
              <a:rPr lang="en-US" sz="3200" dirty="0" smtClean="0"/>
              <a:t>bio-molecular </a:t>
            </a:r>
            <a:r>
              <a:rPr lang="en-US" sz="3200" dirty="0"/>
              <a:t>interactions, </a:t>
            </a:r>
            <a:r>
              <a:rPr lang="en-US" sz="3200" dirty="0" smtClean="0"/>
              <a:t>in real </a:t>
            </a:r>
            <a:r>
              <a:rPr lang="en-US" sz="3200" dirty="0"/>
              <a:t>time and in label-free schemes</a:t>
            </a:r>
          </a:p>
          <a:p>
            <a:endParaRPr lang="en-US" sz="3200" dirty="0"/>
          </a:p>
        </p:txBody>
      </p:sp>
    </p:spTree>
    <p:extLst>
      <p:ext uri="{BB962C8B-B14F-4D97-AF65-F5344CB8AC3E}">
        <p14:creationId xmlns:p14="http://schemas.microsoft.com/office/powerpoint/2010/main" val="42274092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826375" cy="1376362"/>
          </a:xfrm>
        </p:spPr>
        <p:txBody>
          <a:bodyPr>
            <a:normAutofit/>
          </a:bodyPr>
          <a:lstStyle/>
          <a:p>
            <a:r>
              <a:rPr lang="en-US" dirty="0"/>
              <a:t>Evanescent </a:t>
            </a:r>
            <a:r>
              <a:rPr lang="en-US" dirty="0" smtClean="0"/>
              <a:t>Wave </a:t>
            </a:r>
            <a:r>
              <a:rPr lang="en-US" dirty="0"/>
              <a:t>P</a:t>
            </a:r>
            <a:r>
              <a:rPr lang="en-US" dirty="0" smtClean="0"/>
              <a:t>hotonic </a:t>
            </a:r>
            <a:r>
              <a:rPr lang="en-US" dirty="0"/>
              <a:t>B</a:t>
            </a:r>
            <a:r>
              <a:rPr lang="en-US" dirty="0" smtClean="0"/>
              <a:t>iosensor</a:t>
            </a:r>
            <a:endParaRPr lang="en-US" dirty="0"/>
          </a:p>
        </p:txBody>
      </p:sp>
      <p:sp>
        <p:nvSpPr>
          <p:cNvPr id="3" name="Content Placeholder 2"/>
          <p:cNvSpPr>
            <a:spLocks noGrp="1"/>
          </p:cNvSpPr>
          <p:nvPr>
            <p:ph idx="1"/>
          </p:nvPr>
        </p:nvSpPr>
        <p:spPr>
          <a:xfrm>
            <a:off x="1143000" y="2133600"/>
            <a:ext cx="7551738" cy="4956175"/>
          </a:xfrm>
        </p:spPr>
        <p:txBody>
          <a:bodyPr>
            <a:normAutofit/>
          </a:bodyPr>
          <a:lstStyle/>
          <a:p>
            <a:r>
              <a:rPr lang="en-US" dirty="0" smtClean="0"/>
              <a:t>A </a:t>
            </a:r>
            <a:r>
              <a:rPr lang="en-US" dirty="0"/>
              <a:t>receptor layer </a:t>
            </a:r>
            <a:r>
              <a:rPr lang="en-US" dirty="0" smtClean="0"/>
              <a:t>is immobilized </a:t>
            </a:r>
            <a:r>
              <a:rPr lang="en-US" dirty="0"/>
              <a:t>onto the core surface of the waveguide. </a:t>
            </a:r>
            <a:endParaRPr lang="en-US" dirty="0" smtClean="0"/>
          </a:p>
          <a:p>
            <a:r>
              <a:rPr lang="en-US" dirty="0" smtClean="0"/>
              <a:t>The exposure </a:t>
            </a:r>
            <a:r>
              <a:rPr lang="en-US" dirty="0"/>
              <a:t>of the functionalized surface to the </a:t>
            </a:r>
            <a:r>
              <a:rPr lang="en-US" dirty="0" smtClean="0"/>
              <a:t>complementary </a:t>
            </a:r>
            <a:r>
              <a:rPr lang="en-US" dirty="0" err="1" smtClean="0"/>
              <a:t>analyte</a:t>
            </a:r>
            <a:r>
              <a:rPr lang="en-US" dirty="0" smtClean="0"/>
              <a:t> </a:t>
            </a:r>
            <a:r>
              <a:rPr lang="en-US" dirty="0"/>
              <a:t>molecules and the subsequent biochemical </a:t>
            </a:r>
            <a:r>
              <a:rPr lang="en-US" dirty="0" smtClean="0"/>
              <a:t>interaction between </a:t>
            </a:r>
            <a:r>
              <a:rPr lang="en-US" dirty="0"/>
              <a:t>them induces a local change in the </a:t>
            </a:r>
            <a:r>
              <a:rPr lang="en-US" dirty="0" smtClean="0"/>
              <a:t>optical properties </a:t>
            </a:r>
            <a:r>
              <a:rPr lang="en-US" dirty="0"/>
              <a:t>of the biological layer</a:t>
            </a:r>
            <a:r>
              <a:rPr lang="en-US" dirty="0" smtClean="0"/>
              <a:t>.</a:t>
            </a:r>
          </a:p>
          <a:p>
            <a:endParaRPr lang="en-US" dirty="0"/>
          </a:p>
        </p:txBody>
      </p:sp>
    </p:spTree>
    <p:extLst>
      <p:ext uri="{BB962C8B-B14F-4D97-AF65-F5344CB8AC3E}">
        <p14:creationId xmlns:p14="http://schemas.microsoft.com/office/powerpoint/2010/main" val="25476028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optical </a:t>
            </a:r>
            <a:r>
              <a:rPr lang="en-US" sz="3600" dirty="0"/>
              <a:t>sensing </a:t>
            </a:r>
            <a:r>
              <a:rPr lang="en-US" sz="3600" dirty="0" smtClean="0"/>
              <a:t>platforms</a:t>
            </a:r>
            <a:endParaRPr lang="en-US" sz="3600" dirty="0"/>
          </a:p>
        </p:txBody>
      </p:sp>
      <p:sp>
        <p:nvSpPr>
          <p:cNvPr id="3" name="Content Placeholder 2"/>
          <p:cNvSpPr>
            <a:spLocks noGrp="1"/>
          </p:cNvSpPr>
          <p:nvPr>
            <p:ph idx="1"/>
          </p:nvPr>
        </p:nvSpPr>
        <p:spPr>
          <a:xfrm>
            <a:off x="1219200" y="1901825"/>
            <a:ext cx="7551738" cy="4956175"/>
          </a:xfrm>
        </p:spPr>
        <p:txBody>
          <a:bodyPr>
            <a:noAutofit/>
          </a:bodyPr>
          <a:lstStyle/>
          <a:p>
            <a:r>
              <a:rPr lang="en-US" sz="2800" dirty="0" smtClean="0"/>
              <a:t>optical fibers</a:t>
            </a:r>
          </a:p>
          <a:p>
            <a:r>
              <a:rPr lang="en-US" sz="2800" dirty="0" smtClean="0"/>
              <a:t>planar  </a:t>
            </a:r>
            <a:r>
              <a:rPr lang="en-US" sz="2800" dirty="0" err="1"/>
              <a:t>aveguide</a:t>
            </a:r>
            <a:r>
              <a:rPr lang="en-US" sz="2800" dirty="0"/>
              <a:t> </a:t>
            </a:r>
            <a:r>
              <a:rPr lang="en-US" sz="2800" dirty="0" smtClean="0"/>
              <a:t>structures</a:t>
            </a:r>
          </a:p>
          <a:p>
            <a:r>
              <a:rPr lang="en-US" sz="2800" dirty="0" err="1" smtClean="0"/>
              <a:t>microresonators</a:t>
            </a:r>
            <a:endParaRPr lang="en-US" sz="2800" dirty="0" smtClean="0"/>
          </a:p>
          <a:p>
            <a:r>
              <a:rPr lang="en-US" sz="2800" dirty="0" smtClean="0"/>
              <a:t>resonant </a:t>
            </a:r>
            <a:r>
              <a:rPr lang="en-US" sz="2800" dirty="0"/>
              <a:t>waveguide diffractive structures </a:t>
            </a:r>
            <a:endParaRPr lang="en-US" sz="2800" dirty="0" smtClean="0"/>
          </a:p>
          <a:p>
            <a:r>
              <a:rPr lang="en-US" sz="2800" dirty="0" smtClean="0"/>
              <a:t>light </a:t>
            </a:r>
            <a:r>
              <a:rPr lang="en-US" sz="2800" dirty="0"/>
              <a:t>addressable potentiometric devices </a:t>
            </a:r>
            <a:endParaRPr lang="en-US" sz="2800" dirty="0" smtClean="0"/>
          </a:p>
          <a:p>
            <a:r>
              <a:rPr lang="en-US" sz="2800" dirty="0" smtClean="0"/>
              <a:t>micromechanical </a:t>
            </a:r>
            <a:r>
              <a:rPr lang="en-US" sz="2800" dirty="0"/>
              <a:t>structures with optical readout </a:t>
            </a:r>
            <a:endParaRPr lang="en-US" sz="2800" dirty="0" smtClean="0"/>
          </a:p>
          <a:p>
            <a:r>
              <a:rPr lang="en-US" sz="2800" dirty="0" smtClean="0"/>
              <a:t>porous silicon</a:t>
            </a:r>
            <a:endParaRPr lang="en-US" sz="2800" dirty="0"/>
          </a:p>
        </p:txBody>
      </p:sp>
    </p:spTree>
    <p:extLst>
      <p:ext uri="{BB962C8B-B14F-4D97-AF65-F5344CB8AC3E}">
        <p14:creationId xmlns:p14="http://schemas.microsoft.com/office/powerpoint/2010/main" val="2130260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7826375" cy="1376362"/>
          </a:xfrm>
        </p:spPr>
        <p:txBody>
          <a:bodyPr/>
          <a:lstStyle/>
          <a:p>
            <a:r>
              <a:rPr lang="en-US" dirty="0" err="1" smtClean="0"/>
              <a:t>Nanophotonic</a:t>
            </a:r>
            <a:r>
              <a:rPr lang="en-US" dirty="0" smtClean="0"/>
              <a:t> Si Sensor</a:t>
            </a:r>
            <a:endParaRPr lang="en-US" dirty="0"/>
          </a:p>
        </p:txBody>
      </p:sp>
      <p:sp>
        <p:nvSpPr>
          <p:cNvPr id="5" name="Content Placeholder 4"/>
          <p:cNvSpPr>
            <a:spLocks noGrp="1"/>
          </p:cNvSpPr>
          <p:nvPr>
            <p:ph idx="1"/>
          </p:nvPr>
        </p:nvSpPr>
        <p:spPr/>
        <p:txBody>
          <a:bodyPr/>
          <a:lstStyle/>
          <a:p>
            <a:pPr marL="0" indent="0">
              <a:buNone/>
            </a:pPr>
            <a:r>
              <a:rPr lang="en-US" dirty="0" smtClean="0"/>
              <a:t> </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695" y="2133600"/>
            <a:ext cx="6019800" cy="340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3598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218" y="2209800"/>
            <a:ext cx="3055354" cy="2140074"/>
          </a:xfrm>
          <a:prstGeom prst="rect">
            <a:avLst/>
          </a:prstGeom>
        </p:spPr>
      </p:pic>
      <p:sp>
        <p:nvSpPr>
          <p:cNvPr id="5" name="TextBox 4"/>
          <p:cNvSpPr txBox="1"/>
          <p:nvPr/>
        </p:nvSpPr>
        <p:spPr>
          <a:xfrm>
            <a:off x="1084218" y="4746954"/>
            <a:ext cx="3816928" cy="646331"/>
          </a:xfrm>
          <a:prstGeom prst="rect">
            <a:avLst/>
          </a:prstGeom>
          <a:noFill/>
        </p:spPr>
        <p:txBody>
          <a:bodyPr wrap="square" rtlCol="0">
            <a:spAutoFit/>
          </a:bodyPr>
          <a:lstStyle/>
          <a:p>
            <a:r>
              <a:rPr lang="en-US" dirty="0" smtClean="0">
                <a:solidFill>
                  <a:schemeClr val="bg1">
                    <a:lumMod val="20000"/>
                    <a:lumOff val="80000"/>
                  </a:schemeClr>
                </a:solidFill>
              </a:rPr>
              <a:t>Fig. 1: Mach-</a:t>
            </a:r>
            <a:r>
              <a:rPr lang="en-US" dirty="0" err="1" smtClean="0">
                <a:solidFill>
                  <a:schemeClr val="bg1">
                    <a:lumMod val="20000"/>
                    <a:lumOff val="80000"/>
                  </a:schemeClr>
                </a:solidFill>
              </a:rPr>
              <a:t>Zehnder</a:t>
            </a:r>
            <a:r>
              <a:rPr lang="en-US" dirty="0" smtClean="0">
                <a:solidFill>
                  <a:schemeClr val="bg1">
                    <a:lumMod val="20000"/>
                    <a:lumOff val="80000"/>
                  </a:schemeClr>
                </a:solidFill>
              </a:rPr>
              <a:t> interferometer</a:t>
            </a:r>
            <a:endParaRPr lang="en-US" dirty="0">
              <a:solidFill>
                <a:schemeClr val="bg1">
                  <a:lumMod val="20000"/>
                  <a:lumOff val="80000"/>
                </a:schemeClr>
              </a:solidFill>
            </a:endParaRPr>
          </a:p>
        </p:txBody>
      </p:sp>
      <p:sp>
        <p:nvSpPr>
          <p:cNvPr id="6" name="Footer Placeholder 5"/>
          <p:cNvSpPr>
            <a:spLocks noGrp="1"/>
          </p:cNvSpPr>
          <p:nvPr>
            <p:ph type="ftr" sz="quarter" idx="11"/>
          </p:nvPr>
        </p:nvSpPr>
        <p:spPr>
          <a:xfrm>
            <a:off x="1404551" y="6422254"/>
            <a:ext cx="7848600" cy="211591"/>
          </a:xfrm>
        </p:spPr>
        <p:txBody>
          <a:bodyPr/>
          <a:lstStyle/>
          <a:p>
            <a:r>
              <a:rPr lang="en-US" dirty="0" smtClean="0">
                <a:solidFill>
                  <a:schemeClr val="bg1">
                    <a:lumMod val="20000"/>
                    <a:lumOff val="80000"/>
                  </a:schemeClr>
                </a:solidFill>
              </a:rPr>
              <a:t>Lab-on-a-chip platforms based on highly sensitive </a:t>
            </a:r>
            <a:r>
              <a:rPr lang="en-US" dirty="0" err="1" smtClean="0">
                <a:solidFill>
                  <a:schemeClr val="bg1">
                    <a:lumMod val="20000"/>
                    <a:lumOff val="80000"/>
                  </a:schemeClr>
                </a:solidFill>
              </a:rPr>
              <a:t>nanophotonic</a:t>
            </a:r>
            <a:r>
              <a:rPr lang="en-US" dirty="0" smtClean="0">
                <a:solidFill>
                  <a:schemeClr val="bg1">
                    <a:lumMod val="20000"/>
                    <a:lumOff val="80000"/>
                  </a:schemeClr>
                </a:solidFill>
              </a:rPr>
              <a:t> Si for single </a:t>
            </a:r>
            <a:r>
              <a:rPr lang="en-US" dirty="0" err="1" smtClean="0">
                <a:solidFill>
                  <a:schemeClr val="bg1">
                    <a:lumMod val="20000"/>
                    <a:lumOff val="80000"/>
                  </a:schemeClr>
                </a:solidFill>
              </a:rPr>
              <a:t>neucleotide</a:t>
            </a:r>
            <a:r>
              <a:rPr lang="en-US" dirty="0" smtClean="0">
                <a:solidFill>
                  <a:schemeClr val="bg1">
                    <a:lumMod val="20000"/>
                    <a:lumOff val="80000"/>
                  </a:schemeClr>
                </a:solidFill>
              </a:rPr>
              <a:t> DNA testing</a:t>
            </a:r>
            <a:endParaRPr lang="en-US" dirty="0">
              <a:solidFill>
                <a:schemeClr val="bg1">
                  <a:lumMod val="20000"/>
                  <a:lumOff val="80000"/>
                </a:schemeClr>
              </a:solidFill>
            </a:endParaRPr>
          </a:p>
        </p:txBody>
      </p:sp>
      <p:sp>
        <p:nvSpPr>
          <p:cNvPr id="7" name="Content Placeholder 5"/>
          <p:cNvSpPr txBox="1">
            <a:spLocks/>
          </p:cNvSpPr>
          <p:nvPr/>
        </p:nvSpPr>
        <p:spPr>
          <a:xfrm>
            <a:off x="4267200" y="1820090"/>
            <a:ext cx="4953000" cy="460216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chemeClr val="bg1">
                    <a:lumMod val="20000"/>
                    <a:lumOff val="80000"/>
                  </a:schemeClr>
                </a:solidFill>
              </a:rPr>
              <a:t>Consists of two arms, sensing arm and reference arm</a:t>
            </a:r>
          </a:p>
          <a:p>
            <a:r>
              <a:rPr lang="en-US" sz="2400" dirty="0" err="1" smtClean="0">
                <a:solidFill>
                  <a:schemeClr val="bg1">
                    <a:lumMod val="20000"/>
                    <a:lumOff val="80000"/>
                  </a:schemeClr>
                </a:solidFill>
              </a:rPr>
              <a:t>Evanascent</a:t>
            </a:r>
            <a:r>
              <a:rPr lang="en-US" sz="2400" dirty="0" smtClean="0">
                <a:solidFill>
                  <a:schemeClr val="bg1">
                    <a:lumMod val="20000"/>
                    <a:lumOff val="80000"/>
                  </a:schemeClr>
                </a:solidFill>
              </a:rPr>
              <a:t> field of light interacts with the environment in the sensor area</a:t>
            </a:r>
          </a:p>
          <a:p>
            <a:r>
              <a:rPr lang="en-US" sz="2400" dirty="0">
                <a:solidFill>
                  <a:schemeClr val="bg1">
                    <a:lumMod val="20000"/>
                    <a:lumOff val="80000"/>
                  </a:schemeClr>
                </a:solidFill>
              </a:rPr>
              <a:t>R</a:t>
            </a:r>
            <a:r>
              <a:rPr lang="en-US" sz="2400" dirty="0" smtClean="0">
                <a:solidFill>
                  <a:schemeClr val="bg1">
                    <a:lumMod val="20000"/>
                    <a:lumOff val="80000"/>
                  </a:schemeClr>
                </a:solidFill>
              </a:rPr>
              <a:t>efractive index change in the sensor area produces phase shift between the light travelling in the two beams, resulting in a change in the interference signal of the MZI device</a:t>
            </a:r>
            <a:endParaRPr lang="en-US" sz="2400" dirty="0">
              <a:solidFill>
                <a:schemeClr val="bg1">
                  <a:lumMod val="20000"/>
                  <a:lumOff val="80000"/>
                </a:schemeClr>
              </a:solidFill>
            </a:endParaRPr>
          </a:p>
        </p:txBody>
      </p:sp>
      <p:sp>
        <p:nvSpPr>
          <p:cNvPr id="8" name="TextBox 7"/>
          <p:cNvSpPr txBox="1"/>
          <p:nvPr/>
        </p:nvSpPr>
        <p:spPr>
          <a:xfrm>
            <a:off x="953885" y="842034"/>
            <a:ext cx="8915400" cy="954107"/>
          </a:xfrm>
          <a:prstGeom prst="rect">
            <a:avLst/>
          </a:prstGeom>
          <a:noFill/>
        </p:spPr>
        <p:txBody>
          <a:bodyPr wrap="square" rtlCol="0">
            <a:spAutoFit/>
          </a:bodyPr>
          <a:lstStyle/>
          <a:p>
            <a:r>
              <a:rPr lang="en-US" sz="2800" dirty="0" smtClean="0">
                <a:solidFill>
                  <a:schemeClr val="bg1">
                    <a:lumMod val="20000"/>
                    <a:lumOff val="80000"/>
                  </a:schemeClr>
                </a:solidFill>
              </a:rPr>
              <a:t>Mechanism of Mach-</a:t>
            </a:r>
            <a:r>
              <a:rPr lang="en-US" sz="2800" dirty="0" err="1" smtClean="0">
                <a:solidFill>
                  <a:schemeClr val="bg1">
                    <a:lumMod val="20000"/>
                    <a:lumOff val="80000"/>
                  </a:schemeClr>
                </a:solidFill>
              </a:rPr>
              <a:t>Zehnder</a:t>
            </a:r>
            <a:r>
              <a:rPr lang="en-US" sz="2800" dirty="0" smtClean="0">
                <a:solidFill>
                  <a:schemeClr val="bg1">
                    <a:lumMod val="20000"/>
                    <a:lumOff val="80000"/>
                  </a:schemeClr>
                </a:solidFill>
              </a:rPr>
              <a:t> interferometer configuration</a:t>
            </a:r>
            <a:endParaRPr lang="en-US" sz="2800" dirty="0">
              <a:solidFill>
                <a:schemeClr val="bg1">
                  <a:lumMod val="20000"/>
                  <a:lumOff val="80000"/>
                </a:schemeClr>
              </a:solidFill>
            </a:endParaRPr>
          </a:p>
        </p:txBody>
      </p:sp>
    </p:spTree>
    <p:extLst>
      <p:ext uri="{BB962C8B-B14F-4D97-AF65-F5344CB8AC3E}">
        <p14:creationId xmlns:p14="http://schemas.microsoft.com/office/powerpoint/2010/main" val="1556781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(continued)</a:t>
            </a:r>
            <a:endParaRPr lang="en-US" dirty="0"/>
          </a:p>
        </p:txBody>
      </p:sp>
      <p:sp>
        <p:nvSpPr>
          <p:cNvPr id="3" name="Content Placeholder 2"/>
          <p:cNvSpPr>
            <a:spLocks noGrp="1"/>
          </p:cNvSpPr>
          <p:nvPr>
            <p:ph idx="1"/>
          </p:nvPr>
        </p:nvSpPr>
        <p:spPr/>
        <p:txBody>
          <a:bodyPr>
            <a:normAutofit/>
          </a:bodyPr>
          <a:lstStyle/>
          <a:p>
            <a:r>
              <a:rPr lang="en-US" sz="2000" dirty="0"/>
              <a:t>One channel is called the sensing arm while the other is the reference arm.  In the reference arm there is no change in evanescent field but in the sensing channel the light interacts with the environment creating a </a:t>
            </a:r>
            <a:r>
              <a:rPr lang="en-US" sz="2000" dirty="0" smtClean="0"/>
              <a:t>phase shift</a:t>
            </a:r>
          </a:p>
          <a:p>
            <a:endParaRPr lang="en-US" sz="2000" dirty="0" smtClean="0"/>
          </a:p>
          <a:p>
            <a:r>
              <a:rPr lang="en-US" sz="2000" dirty="0"/>
              <a:t>When the two beams are directed back together the device can detect a phase difference that can indicate a change in DNA.  This technique is known as cladding</a:t>
            </a:r>
            <a:r>
              <a:rPr lang="en-US" sz="2000" dirty="0" smtClean="0"/>
              <a:t>.</a:t>
            </a:r>
          </a:p>
          <a:p>
            <a:endParaRPr lang="en-US" sz="2000" dirty="0" smtClean="0"/>
          </a:p>
          <a:p>
            <a:r>
              <a:rPr lang="en-US" sz="2000" dirty="0"/>
              <a:t>High surface sensitivity (n) is important when detecting the change in refraction</a:t>
            </a:r>
          </a:p>
          <a:p>
            <a:endParaRPr lang="en-US" sz="2000" dirty="0"/>
          </a:p>
        </p:txBody>
      </p:sp>
    </p:spTree>
    <p:extLst>
      <p:ext uri="{BB962C8B-B14F-4D97-AF65-F5344CB8AC3E}">
        <p14:creationId xmlns:p14="http://schemas.microsoft.com/office/powerpoint/2010/main" val="419075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5"/>
          <p:cNvSpPr>
            <a:spLocks noGrp="1"/>
          </p:cNvSpPr>
          <p:nvPr>
            <p:ph type="ftr" sz="quarter" idx="11"/>
          </p:nvPr>
        </p:nvSpPr>
        <p:spPr>
          <a:xfrm>
            <a:off x="1905000" y="6172200"/>
            <a:ext cx="7010400" cy="365125"/>
          </a:xfrm>
        </p:spPr>
        <p:txBody>
          <a:bodyPr/>
          <a:lstStyle/>
          <a:p>
            <a:r>
              <a:rPr lang="en-US" sz="1050" dirty="0" smtClean="0">
                <a:solidFill>
                  <a:schemeClr val="bg1">
                    <a:lumMod val="20000"/>
                    <a:lumOff val="80000"/>
                  </a:schemeClr>
                </a:solidFill>
              </a:rPr>
              <a:t>Lab-on-a-chip platforms based on highly sensitive </a:t>
            </a:r>
            <a:r>
              <a:rPr lang="en-US" sz="1050" dirty="0" err="1" smtClean="0">
                <a:solidFill>
                  <a:schemeClr val="bg1">
                    <a:lumMod val="20000"/>
                    <a:lumOff val="80000"/>
                  </a:schemeClr>
                </a:solidFill>
              </a:rPr>
              <a:t>nanophotonic</a:t>
            </a:r>
            <a:r>
              <a:rPr lang="en-US" sz="1050" dirty="0" smtClean="0">
                <a:solidFill>
                  <a:schemeClr val="bg1">
                    <a:lumMod val="20000"/>
                    <a:lumOff val="80000"/>
                  </a:schemeClr>
                </a:solidFill>
              </a:rPr>
              <a:t> Si for single </a:t>
            </a:r>
            <a:r>
              <a:rPr lang="en-US" sz="1050" dirty="0" err="1" smtClean="0">
                <a:solidFill>
                  <a:schemeClr val="bg1">
                    <a:lumMod val="20000"/>
                    <a:lumOff val="80000"/>
                  </a:schemeClr>
                </a:solidFill>
              </a:rPr>
              <a:t>neucleotide</a:t>
            </a:r>
            <a:r>
              <a:rPr lang="en-US" sz="1050" dirty="0" smtClean="0">
                <a:solidFill>
                  <a:schemeClr val="bg1">
                    <a:lumMod val="20000"/>
                    <a:lumOff val="80000"/>
                  </a:schemeClr>
                </a:solidFill>
              </a:rPr>
              <a:t> DNA testing</a:t>
            </a:r>
            <a:endParaRPr lang="en-US" sz="1050" dirty="0">
              <a:solidFill>
                <a:schemeClr val="bg1">
                  <a:lumMod val="20000"/>
                  <a:lumOff val="80000"/>
                </a:schemeClr>
              </a:solidFill>
            </a:endParaRP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209800"/>
            <a:ext cx="5203209" cy="676718"/>
          </a:xfrm>
          <a:prstGeom prst="rect">
            <a:avLst/>
          </a:prstGeom>
        </p:spPr>
      </p:pic>
      <p:sp>
        <p:nvSpPr>
          <p:cNvPr id="18" name="TextBox 17"/>
          <p:cNvSpPr txBox="1"/>
          <p:nvPr/>
        </p:nvSpPr>
        <p:spPr>
          <a:xfrm>
            <a:off x="1359243" y="3886200"/>
            <a:ext cx="7086601" cy="830997"/>
          </a:xfrm>
          <a:prstGeom prst="rect">
            <a:avLst/>
          </a:prstGeom>
          <a:noFill/>
        </p:spPr>
        <p:txBody>
          <a:bodyPr wrap="square" rtlCol="0">
            <a:spAutoFit/>
          </a:bodyPr>
          <a:lstStyle/>
          <a:p>
            <a:pPr marL="285750" indent="-285750">
              <a:buFont typeface="Arial" pitchFamily="34" charset="0"/>
              <a:buChar char="•"/>
            </a:pPr>
            <a:r>
              <a:rPr lang="en-US" sz="2400" dirty="0" smtClean="0">
                <a:solidFill>
                  <a:schemeClr val="bg1">
                    <a:lumMod val="20000"/>
                    <a:lumOff val="80000"/>
                  </a:schemeClr>
                </a:solidFill>
              </a:rPr>
              <a:t>Where I</a:t>
            </a:r>
            <a:r>
              <a:rPr lang="en-US" sz="2400" baseline="-25000" dirty="0" smtClean="0">
                <a:solidFill>
                  <a:schemeClr val="bg1">
                    <a:lumMod val="20000"/>
                    <a:lumOff val="80000"/>
                  </a:schemeClr>
                </a:solidFill>
              </a:rPr>
              <a:t>s</a:t>
            </a:r>
            <a:r>
              <a:rPr lang="en-US" sz="2400" dirty="0" smtClean="0">
                <a:solidFill>
                  <a:schemeClr val="bg1">
                    <a:lumMod val="20000"/>
                    <a:lumOff val="80000"/>
                  </a:schemeClr>
                </a:solidFill>
              </a:rPr>
              <a:t> and I</a:t>
            </a:r>
            <a:r>
              <a:rPr lang="en-US" sz="2400" baseline="-25000" dirty="0" smtClean="0">
                <a:solidFill>
                  <a:schemeClr val="bg1">
                    <a:lumMod val="20000"/>
                    <a:lumOff val="80000"/>
                  </a:schemeClr>
                </a:solidFill>
              </a:rPr>
              <a:t>R</a:t>
            </a:r>
            <a:r>
              <a:rPr lang="en-US" sz="2400" dirty="0" smtClean="0">
                <a:solidFill>
                  <a:schemeClr val="bg1">
                    <a:lumMod val="20000"/>
                    <a:lumOff val="80000"/>
                  </a:schemeClr>
                </a:solidFill>
              </a:rPr>
              <a:t> are the intensity of lights in the sensor arm and the reference arm respectively</a:t>
            </a:r>
            <a:endParaRPr lang="en-US" sz="2400" baseline="-25000" dirty="0" smtClean="0">
              <a:solidFill>
                <a:schemeClr val="bg1">
                  <a:lumMod val="20000"/>
                  <a:lumOff val="80000"/>
                </a:schemeClr>
              </a:solidFill>
            </a:endParaRPr>
          </a:p>
        </p:txBody>
      </p:sp>
      <p:sp>
        <p:nvSpPr>
          <p:cNvPr id="21" name="TextBox 20"/>
          <p:cNvSpPr txBox="1"/>
          <p:nvPr/>
        </p:nvSpPr>
        <p:spPr>
          <a:xfrm>
            <a:off x="1600200" y="228600"/>
            <a:ext cx="8001000" cy="523220"/>
          </a:xfrm>
          <a:prstGeom prst="rect">
            <a:avLst/>
          </a:prstGeom>
          <a:noFill/>
        </p:spPr>
        <p:txBody>
          <a:bodyPr wrap="square" rtlCol="0">
            <a:spAutoFit/>
          </a:bodyPr>
          <a:lstStyle/>
          <a:p>
            <a:r>
              <a:rPr lang="en-US" sz="2800" dirty="0" err="1" smtClean="0">
                <a:solidFill>
                  <a:schemeClr val="bg1">
                    <a:lumMod val="20000"/>
                    <a:lumOff val="80000"/>
                  </a:schemeClr>
                </a:solidFill>
              </a:rPr>
              <a:t>Nanophotonic</a:t>
            </a:r>
            <a:r>
              <a:rPr lang="en-US" sz="2800" dirty="0" smtClean="0">
                <a:solidFill>
                  <a:schemeClr val="bg1">
                    <a:lumMod val="20000"/>
                    <a:lumOff val="80000"/>
                  </a:schemeClr>
                </a:solidFill>
              </a:rPr>
              <a:t> interferometer design</a:t>
            </a:r>
            <a:endParaRPr lang="en-US" sz="2800" dirty="0">
              <a:solidFill>
                <a:schemeClr val="bg1">
                  <a:lumMod val="20000"/>
                  <a:lumOff val="80000"/>
                </a:schemeClr>
              </a:solidFill>
            </a:endParaRPr>
          </a:p>
        </p:txBody>
      </p:sp>
    </p:spTree>
    <p:extLst>
      <p:ext uri="{BB962C8B-B14F-4D97-AF65-F5344CB8AC3E}">
        <p14:creationId xmlns:p14="http://schemas.microsoft.com/office/powerpoint/2010/main" val="119068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180237"/>
            <a:ext cx="7086601" cy="1754326"/>
          </a:xfrm>
          <a:prstGeom prst="rect">
            <a:avLst/>
          </a:prstGeom>
          <a:noFill/>
        </p:spPr>
        <p:txBody>
          <a:bodyPr wrap="square" rtlCol="0">
            <a:spAutoFit/>
          </a:bodyPr>
          <a:lstStyle/>
          <a:p>
            <a:endParaRPr lang="en-US" baseline="-25000" dirty="0">
              <a:solidFill>
                <a:schemeClr val="bg1">
                  <a:lumMod val="20000"/>
                  <a:lumOff val="80000"/>
                </a:schemeClr>
              </a:solidFill>
            </a:endParaRPr>
          </a:p>
          <a:p>
            <a:pPr marL="285750" indent="-285750">
              <a:buFont typeface="Arial" pitchFamily="34" charset="0"/>
              <a:buChar char="•"/>
            </a:pPr>
            <a:r>
              <a:rPr lang="en-US" sz="2400" dirty="0" smtClean="0">
                <a:solidFill>
                  <a:schemeClr val="bg1">
                    <a:lumMod val="20000"/>
                    <a:lumOff val="80000"/>
                  </a:schemeClr>
                </a:solidFill>
              </a:rPr>
              <a:t>For </a:t>
            </a:r>
            <a:r>
              <a:rPr lang="en-US" sz="2400" dirty="0" err="1" smtClean="0">
                <a:solidFill>
                  <a:schemeClr val="bg1">
                    <a:lumMod val="20000"/>
                    <a:lumOff val="80000"/>
                  </a:schemeClr>
                </a:solidFill>
              </a:rPr>
              <a:t>biosensing</a:t>
            </a:r>
            <a:r>
              <a:rPr lang="en-US" sz="2400" dirty="0" smtClean="0">
                <a:solidFill>
                  <a:schemeClr val="bg1">
                    <a:lumMod val="20000"/>
                    <a:lumOff val="80000"/>
                  </a:schemeClr>
                </a:solidFill>
              </a:rPr>
              <a:t> applications, the </a:t>
            </a:r>
            <a:r>
              <a:rPr lang="en-US" sz="2400" dirty="0">
                <a:solidFill>
                  <a:schemeClr val="bg1">
                    <a:lumMod val="20000"/>
                    <a:lumOff val="80000"/>
                  </a:schemeClr>
                </a:solidFill>
              </a:rPr>
              <a:t>optical waveguides of the integrated MZI must achieve two main characteristics: to have a high surface sensitivity and single mode behavior</a:t>
            </a:r>
            <a:r>
              <a:rPr lang="en-US" sz="2400" dirty="0" smtClean="0">
                <a:solidFill>
                  <a:schemeClr val="bg1">
                    <a:lumMod val="20000"/>
                    <a:lumOff val="80000"/>
                  </a:schemeClr>
                </a:solidFill>
              </a:rPr>
              <a:t>.</a:t>
            </a:r>
            <a:endParaRPr lang="en-US" sz="2400" dirty="0">
              <a:solidFill>
                <a:schemeClr val="bg1">
                  <a:lumMod val="20000"/>
                  <a:lumOff val="80000"/>
                </a:scheme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505200"/>
            <a:ext cx="2644548" cy="1095375"/>
          </a:xfrm>
          <a:prstGeom prst="rect">
            <a:avLst/>
          </a:prstGeom>
        </p:spPr>
      </p:pic>
      <p:sp>
        <p:nvSpPr>
          <p:cNvPr id="7" name="TextBox 6"/>
          <p:cNvSpPr txBox="1"/>
          <p:nvPr/>
        </p:nvSpPr>
        <p:spPr>
          <a:xfrm>
            <a:off x="4277497" y="3352800"/>
            <a:ext cx="4724400" cy="2677656"/>
          </a:xfrm>
          <a:prstGeom prst="rect">
            <a:avLst/>
          </a:prstGeom>
          <a:noFill/>
        </p:spPr>
        <p:txBody>
          <a:bodyPr wrap="square" rtlCol="0">
            <a:spAutoFit/>
          </a:bodyPr>
          <a:lstStyle/>
          <a:p>
            <a:pPr marL="285750" indent="-285750">
              <a:buFont typeface="Arial" pitchFamily="34" charset="0"/>
              <a:buChar char="•"/>
            </a:pPr>
            <a:r>
              <a:rPr lang="en-US" sz="2400" b="1" dirty="0" err="1" smtClean="0">
                <a:solidFill>
                  <a:schemeClr val="bg1">
                    <a:lumMod val="20000"/>
                    <a:lumOff val="80000"/>
                  </a:schemeClr>
                </a:solidFill>
              </a:rPr>
              <a:t>ηsup</a:t>
            </a:r>
            <a:r>
              <a:rPr lang="en-US" sz="2400" dirty="0" smtClean="0">
                <a:solidFill>
                  <a:schemeClr val="bg1">
                    <a:lumMod val="20000"/>
                    <a:lumOff val="80000"/>
                  </a:schemeClr>
                </a:solidFill>
              </a:rPr>
              <a:t> is the surface sensitivity</a:t>
            </a:r>
          </a:p>
          <a:p>
            <a:pPr marL="285750" indent="-285750">
              <a:buFont typeface="Arial" pitchFamily="34" charset="0"/>
              <a:buChar char="•"/>
            </a:pPr>
            <a:r>
              <a:rPr lang="en-US" sz="2400" b="1" dirty="0" smtClean="0">
                <a:solidFill>
                  <a:schemeClr val="bg1">
                    <a:lumMod val="20000"/>
                    <a:lumOff val="80000"/>
                  </a:schemeClr>
                </a:solidFill>
              </a:rPr>
              <a:t>N</a:t>
            </a:r>
            <a:r>
              <a:rPr lang="en-US" sz="2400" dirty="0" smtClean="0">
                <a:solidFill>
                  <a:schemeClr val="bg1">
                    <a:lumMod val="20000"/>
                    <a:lumOff val="80000"/>
                  </a:schemeClr>
                </a:solidFill>
              </a:rPr>
              <a:t> is the </a:t>
            </a:r>
            <a:r>
              <a:rPr lang="en-US" sz="2400" dirty="0">
                <a:solidFill>
                  <a:schemeClr val="bg1">
                    <a:lumMod val="20000"/>
                    <a:lumOff val="80000"/>
                  </a:schemeClr>
                </a:solidFill>
              </a:rPr>
              <a:t>variation of the effective propagation index </a:t>
            </a:r>
            <a:r>
              <a:rPr lang="en-US" sz="2400" dirty="0" smtClean="0">
                <a:solidFill>
                  <a:schemeClr val="bg1">
                    <a:lumMod val="20000"/>
                    <a:lumOff val="80000"/>
                  </a:schemeClr>
                </a:solidFill>
              </a:rPr>
              <a:t>of </a:t>
            </a:r>
            <a:r>
              <a:rPr lang="en-US" sz="2400" dirty="0">
                <a:solidFill>
                  <a:schemeClr val="bg1">
                    <a:lumMod val="20000"/>
                    <a:lumOff val="80000"/>
                  </a:schemeClr>
                </a:solidFill>
              </a:rPr>
              <a:t>the guided </a:t>
            </a:r>
            <a:r>
              <a:rPr lang="en-US" sz="2400" dirty="0" smtClean="0">
                <a:solidFill>
                  <a:schemeClr val="bg1">
                    <a:lumMod val="20000"/>
                    <a:lumOff val="80000"/>
                  </a:schemeClr>
                </a:solidFill>
              </a:rPr>
              <a:t>modes</a:t>
            </a:r>
          </a:p>
          <a:p>
            <a:pPr marL="285750" indent="-285750">
              <a:buFont typeface="Arial" pitchFamily="34" charset="0"/>
              <a:buChar char="•"/>
            </a:pPr>
            <a:r>
              <a:rPr lang="en-US" sz="2400" b="1" dirty="0" smtClean="0">
                <a:solidFill>
                  <a:schemeClr val="bg1">
                    <a:lumMod val="20000"/>
                    <a:lumOff val="80000"/>
                  </a:schemeClr>
                </a:solidFill>
              </a:rPr>
              <a:t>dl</a:t>
            </a:r>
            <a:r>
              <a:rPr lang="en-US" sz="2400" dirty="0" smtClean="0">
                <a:solidFill>
                  <a:schemeClr val="bg1">
                    <a:lumMod val="20000"/>
                    <a:lumOff val="80000"/>
                  </a:schemeClr>
                </a:solidFill>
              </a:rPr>
              <a:t> is </a:t>
            </a:r>
            <a:r>
              <a:rPr lang="en-US" sz="2400" dirty="0">
                <a:solidFill>
                  <a:schemeClr val="bg1">
                    <a:lumMod val="20000"/>
                    <a:lumOff val="80000"/>
                  </a:schemeClr>
                </a:solidFill>
              </a:rPr>
              <a:t>the thickness of a homogeneous biological </a:t>
            </a:r>
            <a:r>
              <a:rPr lang="en-US" sz="2400" dirty="0" smtClean="0">
                <a:solidFill>
                  <a:schemeClr val="bg1">
                    <a:lumMod val="20000"/>
                    <a:lumOff val="80000"/>
                  </a:schemeClr>
                </a:solidFill>
              </a:rPr>
              <a:t>layer changes</a:t>
            </a:r>
            <a:endParaRPr lang="en-US" sz="2400" dirty="0">
              <a:solidFill>
                <a:schemeClr val="bg1">
                  <a:lumMod val="20000"/>
                  <a:lumOff val="80000"/>
                </a:schemeClr>
              </a:solidFill>
            </a:endParaRPr>
          </a:p>
        </p:txBody>
      </p:sp>
      <p:sp>
        <p:nvSpPr>
          <p:cNvPr id="8" name="Footer Placeholder 5"/>
          <p:cNvSpPr>
            <a:spLocks noGrp="1"/>
          </p:cNvSpPr>
          <p:nvPr>
            <p:ph type="ftr" sz="quarter" idx="11"/>
          </p:nvPr>
        </p:nvSpPr>
        <p:spPr>
          <a:xfrm>
            <a:off x="1981200" y="6248400"/>
            <a:ext cx="7010400" cy="365125"/>
          </a:xfrm>
        </p:spPr>
        <p:txBody>
          <a:bodyPr/>
          <a:lstStyle/>
          <a:p>
            <a:r>
              <a:rPr lang="en-US" sz="1050" dirty="0" smtClean="0">
                <a:solidFill>
                  <a:schemeClr val="bg1">
                    <a:lumMod val="20000"/>
                    <a:lumOff val="80000"/>
                  </a:schemeClr>
                </a:solidFill>
              </a:rPr>
              <a:t>Lab-on-a-chip platforms based on highly sensitive </a:t>
            </a:r>
            <a:r>
              <a:rPr lang="en-US" sz="1050" dirty="0" err="1" smtClean="0">
                <a:solidFill>
                  <a:schemeClr val="bg1">
                    <a:lumMod val="20000"/>
                    <a:lumOff val="80000"/>
                  </a:schemeClr>
                </a:solidFill>
              </a:rPr>
              <a:t>nanophotonic</a:t>
            </a:r>
            <a:r>
              <a:rPr lang="en-US" sz="1050" dirty="0" smtClean="0">
                <a:solidFill>
                  <a:schemeClr val="bg1">
                    <a:lumMod val="20000"/>
                    <a:lumOff val="80000"/>
                  </a:schemeClr>
                </a:solidFill>
              </a:rPr>
              <a:t> Si for single </a:t>
            </a:r>
            <a:r>
              <a:rPr lang="en-US" sz="1050" dirty="0" err="1" smtClean="0">
                <a:solidFill>
                  <a:schemeClr val="bg1">
                    <a:lumMod val="20000"/>
                    <a:lumOff val="80000"/>
                  </a:schemeClr>
                </a:solidFill>
              </a:rPr>
              <a:t>neucleotide</a:t>
            </a:r>
            <a:r>
              <a:rPr lang="en-US" sz="1050" dirty="0" smtClean="0">
                <a:solidFill>
                  <a:schemeClr val="bg1">
                    <a:lumMod val="20000"/>
                    <a:lumOff val="80000"/>
                  </a:schemeClr>
                </a:solidFill>
              </a:rPr>
              <a:t> DNA testing</a:t>
            </a:r>
            <a:endParaRPr lang="en-US" sz="1050" dirty="0">
              <a:solidFill>
                <a:schemeClr val="bg1">
                  <a:lumMod val="20000"/>
                  <a:lumOff val="80000"/>
                </a:schemeClr>
              </a:solidFill>
            </a:endParaRPr>
          </a:p>
        </p:txBody>
      </p:sp>
      <p:sp>
        <p:nvSpPr>
          <p:cNvPr id="1811" name="Rectangle 651"/>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schemeClr val="bg1">
                  <a:lumMod val="20000"/>
                  <a:lumOff val="80000"/>
                </a:schemeClr>
              </a:solidFill>
            </a:endParaRPr>
          </a:p>
        </p:txBody>
      </p:sp>
      <p:sp>
        <p:nvSpPr>
          <p:cNvPr id="1815" name="TextBox 1814"/>
          <p:cNvSpPr txBox="1"/>
          <p:nvPr/>
        </p:nvSpPr>
        <p:spPr>
          <a:xfrm>
            <a:off x="2286000" y="238408"/>
            <a:ext cx="6705600" cy="523220"/>
          </a:xfrm>
          <a:prstGeom prst="rect">
            <a:avLst/>
          </a:prstGeom>
          <a:noFill/>
        </p:spPr>
        <p:txBody>
          <a:bodyPr wrap="square" rtlCol="0">
            <a:spAutoFit/>
          </a:bodyPr>
          <a:lstStyle/>
          <a:p>
            <a:r>
              <a:rPr lang="en-US" sz="2800" dirty="0" smtClean="0">
                <a:solidFill>
                  <a:schemeClr val="bg1">
                    <a:lumMod val="20000"/>
                    <a:lumOff val="80000"/>
                  </a:schemeClr>
                </a:solidFill>
              </a:rPr>
              <a:t>Formula for surface sensitivity</a:t>
            </a:r>
            <a:endParaRPr lang="en-US" sz="2800" dirty="0">
              <a:solidFill>
                <a:schemeClr val="bg1">
                  <a:lumMod val="20000"/>
                  <a:lumOff val="80000"/>
                </a:schemeClr>
              </a:solidFill>
            </a:endParaRPr>
          </a:p>
        </p:txBody>
      </p:sp>
    </p:spTree>
    <p:extLst>
      <p:ext uri="{BB962C8B-B14F-4D97-AF65-F5344CB8AC3E}">
        <p14:creationId xmlns:p14="http://schemas.microsoft.com/office/powerpoint/2010/main" val="1199779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Fabrication</a:t>
            </a:r>
            <a:endParaRPr lang="en-US" sz="3600" dirty="0"/>
          </a:p>
        </p:txBody>
      </p:sp>
      <p:sp>
        <p:nvSpPr>
          <p:cNvPr id="3" name="Content Placeholder 2"/>
          <p:cNvSpPr>
            <a:spLocks noGrp="1"/>
          </p:cNvSpPr>
          <p:nvPr>
            <p:ph idx="1"/>
          </p:nvPr>
        </p:nvSpPr>
        <p:spPr>
          <a:xfrm>
            <a:off x="1219200" y="1447800"/>
            <a:ext cx="7551738" cy="4956175"/>
          </a:xfrm>
        </p:spPr>
        <p:txBody>
          <a:bodyPr/>
          <a:lstStyle/>
          <a:p>
            <a:r>
              <a:rPr lang="en-US" sz="2000" dirty="0" smtClean="0"/>
              <a:t>A </a:t>
            </a:r>
            <a:r>
              <a:rPr lang="en-US" sz="2000" dirty="0"/>
              <a:t>micro-channel is formed by patterning SU 8 photoresist to form a micro-channel of 4nm x 4 um</a:t>
            </a:r>
            <a:r>
              <a:rPr lang="en-US" sz="2000" dirty="0" smtClean="0"/>
              <a:t>.</a:t>
            </a:r>
          </a:p>
          <a:p>
            <a:endParaRPr lang="en-US" sz="2000" dirty="0"/>
          </a:p>
          <a:p>
            <a:r>
              <a:rPr lang="en-US" sz="2000" dirty="0" smtClean="0"/>
              <a:t>2 </a:t>
            </a:r>
            <a:r>
              <a:rPr lang="en-US" sz="2000" dirty="0"/>
              <a:t>µm thick silicon dioxide cladding layer that makes </a:t>
            </a:r>
            <a:r>
              <a:rPr lang="en-US" sz="2000" dirty="0" smtClean="0"/>
              <a:t>n=1.46</a:t>
            </a:r>
          </a:p>
          <a:p>
            <a:endParaRPr lang="en-US" sz="2000" dirty="0"/>
          </a:p>
          <a:p>
            <a:r>
              <a:rPr lang="en-US" sz="2000" dirty="0" smtClean="0"/>
              <a:t>75</a:t>
            </a:r>
            <a:r>
              <a:rPr lang="en-US" sz="2000" dirty="0" smtClean="0"/>
              <a:t> </a:t>
            </a:r>
            <a:r>
              <a:rPr lang="en-US" sz="2000" dirty="0"/>
              <a:t>nm thick Silicon nitride core layer with n = 2.00</a:t>
            </a:r>
          </a:p>
          <a:p>
            <a:endParaRPr lang="en-US" sz="2800" dirty="0"/>
          </a:p>
        </p:txBody>
      </p:sp>
      <p:pic>
        <p:nvPicPr>
          <p:cNvPr id="6" name="Picture 5"/>
          <p:cNvPicPr/>
          <p:nvPr/>
        </p:nvPicPr>
        <p:blipFill>
          <a:blip r:embed="rId2"/>
          <a:stretch>
            <a:fillRect/>
          </a:stretch>
        </p:blipFill>
        <p:spPr>
          <a:xfrm>
            <a:off x="2819400" y="3657600"/>
            <a:ext cx="4733925" cy="2590800"/>
          </a:xfrm>
          <a:prstGeom prst="rect">
            <a:avLst/>
          </a:prstGeom>
        </p:spPr>
      </p:pic>
    </p:spTree>
    <p:extLst>
      <p:ext uri="{BB962C8B-B14F-4D97-AF65-F5344CB8AC3E}">
        <p14:creationId xmlns:p14="http://schemas.microsoft.com/office/powerpoint/2010/main" val="1508777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Nanophotonic</a:t>
            </a:r>
            <a:r>
              <a:rPr lang="en-US" dirty="0" smtClean="0"/>
              <a:t> Sensors Experimental Setup </a:t>
            </a:r>
            <a:endParaRPr lang="en-US" dirty="0"/>
          </a:p>
        </p:txBody>
      </p:sp>
      <p:sp>
        <p:nvSpPr>
          <p:cNvPr id="3" name="Content Placeholder 2"/>
          <p:cNvSpPr>
            <a:spLocks noGrp="1"/>
          </p:cNvSpPr>
          <p:nvPr>
            <p:ph idx="1"/>
          </p:nvPr>
        </p:nvSpPr>
        <p:spPr/>
        <p:txBody>
          <a:bodyPr>
            <a:normAutofit/>
          </a:bodyPr>
          <a:lstStyle/>
          <a:p>
            <a:r>
              <a:rPr lang="en-US" dirty="0"/>
              <a:t> </a:t>
            </a:r>
            <a:r>
              <a:rPr lang="en-US" dirty="0" smtClean="0"/>
              <a:t> </a:t>
            </a:r>
            <a:r>
              <a:rPr lang="en-US" dirty="0"/>
              <a:t>The evaluation </a:t>
            </a:r>
            <a:r>
              <a:rPr lang="en-US" dirty="0" smtClean="0"/>
              <a:t>for the sensitivity of the sensor was </a:t>
            </a:r>
            <a:r>
              <a:rPr lang="en-US" dirty="0"/>
              <a:t>done </a:t>
            </a:r>
            <a:r>
              <a:rPr lang="en-US" dirty="0" smtClean="0"/>
              <a:t>by flowing </a:t>
            </a:r>
            <a:r>
              <a:rPr lang="en-US" dirty="0"/>
              <a:t>solutions of water and ethanol of varying </a:t>
            </a:r>
            <a:r>
              <a:rPr lang="en-US" dirty="0" smtClean="0"/>
              <a:t>concentration through the channels </a:t>
            </a:r>
            <a:r>
              <a:rPr lang="en-US" dirty="0"/>
              <a:t>and, therefore</a:t>
            </a:r>
            <a:r>
              <a:rPr lang="en-US" dirty="0" smtClean="0"/>
              <a:t>, causing different refractive </a:t>
            </a:r>
            <a:r>
              <a:rPr lang="en-US" dirty="0"/>
              <a:t>index </a:t>
            </a:r>
          </a:p>
          <a:p>
            <a:r>
              <a:rPr lang="en-US" dirty="0" smtClean="0"/>
              <a:t>By measuring </a:t>
            </a:r>
            <a:r>
              <a:rPr lang="en-US" dirty="0"/>
              <a:t>the output signal of the MZI in real </a:t>
            </a:r>
            <a:r>
              <a:rPr lang="en-US" dirty="0" smtClean="0"/>
              <a:t>time </a:t>
            </a:r>
            <a:r>
              <a:rPr lang="en-US" dirty="0" smtClean="0"/>
              <a:t>we can use</a:t>
            </a:r>
            <a:r>
              <a:rPr lang="en-US" dirty="0" smtClean="0"/>
              <a:t> </a:t>
            </a:r>
            <a:r>
              <a:rPr lang="en-US" dirty="0"/>
              <a:t>these measurements, </a:t>
            </a:r>
            <a:r>
              <a:rPr lang="en-US" dirty="0" smtClean="0"/>
              <a:t>and calibrate a curve where </a:t>
            </a:r>
            <a:r>
              <a:rPr lang="en-US" dirty="0"/>
              <a:t>the phase response of the sensor is plotted versus the variation in the refractive index.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763624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33584" y="914400"/>
            <a:ext cx="7620000" cy="707886"/>
          </a:xfrm>
          <a:prstGeom prst="rect">
            <a:avLst/>
          </a:prstGeom>
          <a:noFill/>
        </p:spPr>
        <p:txBody>
          <a:bodyPr wrap="square" rtlCol="0">
            <a:spAutoFit/>
          </a:bodyPr>
          <a:lstStyle/>
          <a:p>
            <a:pPr algn="ctr"/>
            <a:r>
              <a:rPr lang="en-US" sz="4000" dirty="0" smtClean="0">
                <a:solidFill>
                  <a:schemeClr val="bg1">
                    <a:lumMod val="20000"/>
                    <a:lumOff val="80000"/>
                  </a:schemeClr>
                </a:solidFill>
              </a:rPr>
              <a:t>Applications</a:t>
            </a:r>
            <a:endParaRPr lang="en-US" sz="4000" dirty="0">
              <a:solidFill>
                <a:schemeClr val="bg1">
                  <a:lumMod val="20000"/>
                  <a:lumOff val="80000"/>
                </a:schemeClr>
              </a:solidFill>
            </a:endParaRPr>
          </a:p>
        </p:txBody>
      </p:sp>
      <p:sp>
        <p:nvSpPr>
          <p:cNvPr id="6" name="TextBox 5"/>
          <p:cNvSpPr txBox="1"/>
          <p:nvPr/>
        </p:nvSpPr>
        <p:spPr>
          <a:xfrm>
            <a:off x="1066800" y="2514600"/>
            <a:ext cx="8382000" cy="2862322"/>
          </a:xfrm>
          <a:prstGeom prst="rect">
            <a:avLst/>
          </a:prstGeom>
          <a:noFill/>
        </p:spPr>
        <p:txBody>
          <a:bodyPr wrap="square" rtlCol="0">
            <a:spAutoFit/>
          </a:bodyPr>
          <a:lstStyle/>
          <a:p>
            <a:pPr marL="285750" indent="-285750">
              <a:buFont typeface="Arial" pitchFamily="34" charset="0"/>
              <a:buChar char="•"/>
            </a:pPr>
            <a:r>
              <a:rPr lang="en-US" sz="3600" dirty="0" smtClean="0">
                <a:solidFill>
                  <a:schemeClr val="bg1">
                    <a:lumMod val="20000"/>
                    <a:lumOff val="80000"/>
                  </a:schemeClr>
                </a:solidFill>
              </a:rPr>
              <a:t>Applied for </a:t>
            </a:r>
            <a:r>
              <a:rPr lang="en-US" sz="3600" dirty="0">
                <a:solidFill>
                  <a:schemeClr val="bg1">
                    <a:lumMod val="20000"/>
                    <a:lumOff val="80000"/>
                  </a:schemeClr>
                </a:solidFill>
              </a:rPr>
              <a:t>DNA testing and for detection of single nucleotide polymorphisms at BRCA-1 </a:t>
            </a:r>
            <a:r>
              <a:rPr lang="en-US" sz="3600" dirty="0" smtClean="0">
                <a:solidFill>
                  <a:schemeClr val="bg1">
                    <a:lumMod val="20000"/>
                    <a:lumOff val="80000"/>
                  </a:schemeClr>
                </a:solidFill>
              </a:rPr>
              <a:t>gene, involved </a:t>
            </a:r>
            <a:r>
              <a:rPr lang="en-US" sz="3600" dirty="0">
                <a:solidFill>
                  <a:schemeClr val="bg1">
                    <a:lumMod val="20000"/>
                    <a:lumOff val="80000"/>
                  </a:schemeClr>
                </a:solidFill>
              </a:rPr>
              <a:t>in breast cancer development, without target </a:t>
            </a:r>
            <a:r>
              <a:rPr lang="en-US" sz="3600" dirty="0" smtClean="0">
                <a:solidFill>
                  <a:schemeClr val="bg1">
                    <a:lumMod val="20000"/>
                    <a:lumOff val="80000"/>
                  </a:schemeClr>
                </a:solidFill>
              </a:rPr>
              <a:t>labeling</a:t>
            </a:r>
            <a:endParaRPr lang="en-US" sz="3600" dirty="0">
              <a:solidFill>
                <a:schemeClr val="bg1">
                  <a:lumMod val="20000"/>
                  <a:lumOff val="80000"/>
                </a:schemeClr>
              </a:solidFill>
            </a:endParaRPr>
          </a:p>
        </p:txBody>
      </p:sp>
      <p:sp>
        <p:nvSpPr>
          <p:cNvPr id="7" name="Footer Placeholder 5"/>
          <p:cNvSpPr>
            <a:spLocks noGrp="1"/>
          </p:cNvSpPr>
          <p:nvPr>
            <p:ph type="ftr" sz="quarter" idx="11"/>
          </p:nvPr>
        </p:nvSpPr>
        <p:spPr>
          <a:xfrm>
            <a:off x="2427838" y="6356349"/>
            <a:ext cx="7010400" cy="365125"/>
          </a:xfrm>
        </p:spPr>
        <p:txBody>
          <a:bodyPr/>
          <a:lstStyle/>
          <a:p>
            <a:r>
              <a:rPr lang="en-US" sz="1050" dirty="0" smtClean="0">
                <a:solidFill>
                  <a:schemeClr val="bg1">
                    <a:lumMod val="20000"/>
                    <a:lumOff val="80000"/>
                  </a:schemeClr>
                </a:solidFill>
              </a:rPr>
              <a:t>Lab-on-a-chip platforms based on highly sensitive </a:t>
            </a:r>
            <a:r>
              <a:rPr lang="en-US" sz="1050" dirty="0" err="1" smtClean="0">
                <a:solidFill>
                  <a:schemeClr val="bg1">
                    <a:lumMod val="20000"/>
                    <a:lumOff val="80000"/>
                  </a:schemeClr>
                </a:solidFill>
              </a:rPr>
              <a:t>nanophotonic</a:t>
            </a:r>
            <a:r>
              <a:rPr lang="en-US" sz="1050" dirty="0" smtClean="0">
                <a:solidFill>
                  <a:schemeClr val="bg1">
                    <a:lumMod val="20000"/>
                    <a:lumOff val="80000"/>
                  </a:schemeClr>
                </a:solidFill>
              </a:rPr>
              <a:t> Si for single </a:t>
            </a:r>
            <a:r>
              <a:rPr lang="en-US" sz="1050" dirty="0" err="1" smtClean="0">
                <a:solidFill>
                  <a:schemeClr val="bg1">
                    <a:lumMod val="20000"/>
                    <a:lumOff val="80000"/>
                  </a:schemeClr>
                </a:solidFill>
              </a:rPr>
              <a:t>neucleotide</a:t>
            </a:r>
            <a:r>
              <a:rPr lang="en-US" sz="1050" dirty="0" smtClean="0">
                <a:solidFill>
                  <a:schemeClr val="bg1">
                    <a:lumMod val="20000"/>
                    <a:lumOff val="80000"/>
                  </a:schemeClr>
                </a:solidFill>
              </a:rPr>
              <a:t> DNA testing</a:t>
            </a:r>
            <a:endParaRPr lang="en-US" sz="1050" dirty="0">
              <a:solidFill>
                <a:schemeClr val="bg1">
                  <a:lumMod val="20000"/>
                  <a:lumOff val="80000"/>
                </a:schemeClr>
              </a:solidFill>
            </a:endParaRPr>
          </a:p>
        </p:txBody>
      </p:sp>
    </p:spTree>
    <p:extLst>
      <p:ext uri="{BB962C8B-B14F-4D97-AF65-F5344CB8AC3E}">
        <p14:creationId xmlns:p14="http://schemas.microsoft.com/office/powerpoint/2010/main" val="1481997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52400" y="2209800"/>
            <a:ext cx="6477000" cy="1880534"/>
          </a:xfrm>
        </p:spPr>
        <p:txBody>
          <a:bodyPr/>
          <a:lstStyle/>
          <a:p>
            <a:pPr algn="l"/>
            <a:r>
              <a:rPr lang="en-US" altLang="zh-CN" sz="6600" dirty="0"/>
              <a:t>Bio-microfluidics</a:t>
            </a:r>
            <a:endParaRPr lang="zh-CN" altLang="en-US" sz="6600" dirty="0"/>
          </a:p>
        </p:txBody>
      </p:sp>
    </p:spTree>
    <p:extLst>
      <p:ext uri="{BB962C8B-B14F-4D97-AF65-F5344CB8AC3E}">
        <p14:creationId xmlns:p14="http://schemas.microsoft.com/office/powerpoint/2010/main" val="2718809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4400" dirty="0"/>
              <a:t>Bio-microfluidics</a:t>
            </a:r>
            <a:endParaRPr lang="en-US" sz="4400" dirty="0"/>
          </a:p>
        </p:txBody>
      </p:sp>
      <p:sp>
        <p:nvSpPr>
          <p:cNvPr id="3" name="Content Placeholder 2"/>
          <p:cNvSpPr>
            <a:spLocks noGrp="1"/>
          </p:cNvSpPr>
          <p:nvPr>
            <p:ph idx="1"/>
          </p:nvPr>
        </p:nvSpPr>
        <p:spPr/>
        <p:txBody>
          <a:bodyPr/>
          <a:lstStyle/>
          <a:p>
            <a:r>
              <a:rPr lang="en-US" altLang="zh-CN" sz="3600" dirty="0" smtClean="0"/>
              <a:t>The application of biologically derived materials and biologically </a:t>
            </a:r>
            <a:r>
              <a:rPr lang="en-US" altLang="zh-CN" sz="3600" dirty="0"/>
              <a:t>inspired </a:t>
            </a:r>
            <a:r>
              <a:rPr lang="en-US" altLang="zh-CN" sz="3600" dirty="0" smtClean="0"/>
              <a:t>designs </a:t>
            </a:r>
            <a:r>
              <a:rPr lang="en-US" altLang="zh-CN" sz="3600" dirty="0"/>
              <a:t>to microfluidics </a:t>
            </a:r>
            <a:r>
              <a:rPr lang="en-US" altLang="zh-CN" sz="3600" dirty="0" smtClean="0"/>
              <a:t>and the </a:t>
            </a:r>
            <a:r>
              <a:rPr lang="en-US" altLang="zh-CN" sz="3600" dirty="0"/>
              <a:t>applications of the resulting devices.</a:t>
            </a:r>
            <a:endParaRPr lang="en-US" sz="3600" dirty="0"/>
          </a:p>
        </p:txBody>
      </p:sp>
    </p:spTree>
    <p:extLst>
      <p:ext uri="{BB962C8B-B14F-4D97-AF65-F5344CB8AC3E}">
        <p14:creationId xmlns:p14="http://schemas.microsoft.com/office/powerpoint/2010/main" val="1137170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4400" dirty="0"/>
              <a:t>Bio-microfluidics</a:t>
            </a:r>
            <a:endParaRPr lang="en-US" sz="4400" dirty="0"/>
          </a:p>
        </p:txBody>
      </p:sp>
      <p:sp>
        <p:nvSpPr>
          <p:cNvPr id="3" name="Content Placeholder 2"/>
          <p:cNvSpPr>
            <a:spLocks noGrp="1"/>
          </p:cNvSpPr>
          <p:nvPr>
            <p:ph idx="1"/>
          </p:nvPr>
        </p:nvSpPr>
        <p:spPr/>
        <p:txBody>
          <a:bodyPr/>
          <a:lstStyle/>
          <a:p>
            <a:r>
              <a:rPr lang="en-US" altLang="zh-CN" sz="3600" dirty="0"/>
              <a:t>Microfluidics deals with the </a:t>
            </a:r>
            <a:r>
              <a:rPr lang="en-US" altLang="zh-CN" sz="3600" dirty="0" smtClean="0"/>
              <a:t>dynamics and </a:t>
            </a:r>
            <a:r>
              <a:rPr lang="en-US" altLang="zh-CN" sz="3600" dirty="0"/>
              <a:t>engineering of fluids confined on </a:t>
            </a:r>
            <a:r>
              <a:rPr lang="en-US" altLang="zh-CN" sz="3600" dirty="0" smtClean="0"/>
              <a:t>the micrometer </a:t>
            </a:r>
            <a:r>
              <a:rPr lang="en-US" altLang="zh-CN" sz="3600" dirty="0"/>
              <a:t>(or smaller) scale</a:t>
            </a:r>
            <a:r>
              <a:rPr lang="en-US" altLang="zh-CN" sz="3600" dirty="0" smtClean="0"/>
              <a:t>.</a:t>
            </a:r>
            <a:endParaRPr lang="en-US" sz="3600" dirty="0"/>
          </a:p>
        </p:txBody>
      </p:sp>
    </p:spTree>
    <p:extLst>
      <p:ext uri="{BB962C8B-B14F-4D97-AF65-F5344CB8AC3E}">
        <p14:creationId xmlns:p14="http://schemas.microsoft.com/office/powerpoint/2010/main" val="995136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5400" dirty="0"/>
              <a:t>Bio-microfluidics</a:t>
            </a:r>
            <a:endParaRPr lang="zh-CN" altLang="en-US" sz="5400" dirty="0"/>
          </a:p>
        </p:txBody>
      </p:sp>
      <p:sp>
        <p:nvSpPr>
          <p:cNvPr id="3" name="内容占位符 2"/>
          <p:cNvSpPr>
            <a:spLocks noGrp="1"/>
          </p:cNvSpPr>
          <p:nvPr>
            <p:ph idx="1"/>
          </p:nvPr>
        </p:nvSpPr>
        <p:spPr/>
        <p:txBody>
          <a:bodyPr/>
          <a:lstStyle/>
          <a:p>
            <a:r>
              <a:rPr lang="en-US" altLang="zh-CN" sz="4400" dirty="0" smtClean="0"/>
              <a:t>Inherently unique dynamics</a:t>
            </a:r>
          </a:p>
          <a:p>
            <a:r>
              <a:rPr lang="en-US" altLang="zh-CN" sz="4400" dirty="0"/>
              <a:t>Boundary driven </a:t>
            </a:r>
            <a:r>
              <a:rPr lang="en-US" altLang="zh-CN" sz="4400" dirty="0" smtClean="0"/>
              <a:t>effects</a:t>
            </a:r>
          </a:p>
          <a:p>
            <a:r>
              <a:rPr lang="en-US" altLang="zh-CN" sz="4400" dirty="0"/>
              <a:t>diffusion </a:t>
            </a:r>
            <a:r>
              <a:rPr lang="en-US" altLang="zh-CN" sz="4400" dirty="0" smtClean="0"/>
              <a:t>driven mixing</a:t>
            </a:r>
            <a:endParaRPr lang="en-US" altLang="zh-CN" sz="4400" dirty="0"/>
          </a:p>
          <a:p>
            <a:r>
              <a:rPr lang="en-US" altLang="zh-CN" sz="4400" dirty="0"/>
              <a:t>fast thermal dissipation</a:t>
            </a:r>
            <a:endParaRPr lang="zh-CN" altLang="en-US" sz="4400" dirty="0"/>
          </a:p>
        </p:txBody>
      </p:sp>
    </p:spTree>
    <p:extLst>
      <p:ext uri="{BB962C8B-B14F-4D97-AF65-F5344CB8AC3E}">
        <p14:creationId xmlns:p14="http://schemas.microsoft.com/office/powerpoint/2010/main" val="2969570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dirty="0"/>
              <a:t/>
            </a:r>
            <a:br>
              <a:rPr lang="en-US" altLang="zh-CN" sz="4000" dirty="0"/>
            </a:br>
            <a:endParaRPr lang="zh-CN" altLang="en-US" sz="4000" dirty="0"/>
          </a:p>
        </p:txBody>
      </p:sp>
      <p:sp>
        <p:nvSpPr>
          <p:cNvPr id="3" name="内容占位符 2"/>
          <p:cNvSpPr>
            <a:spLocks noGrp="1"/>
          </p:cNvSpPr>
          <p:nvPr>
            <p:ph idx="1"/>
          </p:nvPr>
        </p:nvSpPr>
        <p:spPr/>
        <p:txBody>
          <a:bodyPr>
            <a:normAutofit lnSpcReduction="10000"/>
          </a:bodyPr>
          <a:lstStyle/>
          <a:p>
            <a:pPr marL="0" indent="0">
              <a:buNone/>
            </a:pPr>
            <a:r>
              <a:rPr lang="en-US" altLang="zh-CN" sz="3200" dirty="0" smtClean="0"/>
              <a:t>Manufactured </a:t>
            </a:r>
            <a:r>
              <a:rPr lang="en-US" altLang="zh-CN" sz="3200" dirty="0"/>
              <a:t>from materials used in the semiconductor</a:t>
            </a:r>
            <a:endParaRPr lang="en-US" altLang="zh-CN" sz="3200" dirty="0" smtClean="0"/>
          </a:p>
          <a:p>
            <a:r>
              <a:rPr lang="en-US" altLang="zh-CN" sz="3200" dirty="0" smtClean="0"/>
              <a:t>Metals</a:t>
            </a:r>
          </a:p>
          <a:p>
            <a:r>
              <a:rPr lang="en-US" altLang="zh-CN" sz="3200" dirty="0" smtClean="0"/>
              <a:t>Semiconductors</a:t>
            </a:r>
          </a:p>
          <a:p>
            <a:r>
              <a:rPr lang="en-US" altLang="zh-CN" sz="3200" dirty="0" smtClean="0"/>
              <a:t>Glasses</a:t>
            </a:r>
          </a:p>
          <a:p>
            <a:pPr marL="0" indent="0">
              <a:buNone/>
            </a:pPr>
            <a:r>
              <a:rPr lang="en-US" altLang="zh-CN" sz="3200" dirty="0" smtClean="0"/>
              <a:t>Generally difficult </a:t>
            </a:r>
            <a:r>
              <a:rPr lang="en-US" altLang="zh-CN" sz="3200" dirty="0"/>
              <a:t>to chemically functionalize for biological and </a:t>
            </a:r>
            <a:r>
              <a:rPr lang="en-US" altLang="zh-CN" sz="3200" dirty="0" smtClean="0"/>
              <a:t>chemical sensitivity</a:t>
            </a:r>
            <a:r>
              <a:rPr lang="en-US" altLang="zh-CN" sz="3200" dirty="0"/>
              <a:t>, and also generally require organic solvents or </a:t>
            </a:r>
            <a:r>
              <a:rPr lang="en-US" altLang="zh-CN" sz="3200" dirty="0" smtClean="0"/>
              <a:t>thermal processing </a:t>
            </a:r>
            <a:r>
              <a:rPr lang="en-US" altLang="zh-CN" sz="3200" dirty="0"/>
              <a:t>for device manufacture</a:t>
            </a:r>
            <a:endParaRPr lang="zh-CN" altLang="en-US" sz="3200" dirty="0"/>
          </a:p>
        </p:txBody>
      </p:sp>
      <p:sp>
        <p:nvSpPr>
          <p:cNvPr id="4" name="标题 1"/>
          <p:cNvSpPr txBox="1">
            <a:spLocks/>
          </p:cNvSpPr>
          <p:nvPr/>
        </p:nvSpPr>
        <p:spPr>
          <a:xfrm>
            <a:off x="609600" y="52310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5400" dirty="0" smtClean="0">
                <a:solidFill>
                  <a:schemeClr val="bg1">
                    <a:lumMod val="20000"/>
                    <a:lumOff val="80000"/>
                  </a:schemeClr>
                </a:solidFill>
              </a:rPr>
              <a:t>Bio-microfluidics</a:t>
            </a:r>
            <a:endParaRPr lang="zh-CN" altLang="en-US" sz="5400" dirty="0">
              <a:solidFill>
                <a:schemeClr val="bg1">
                  <a:lumMod val="20000"/>
                  <a:lumOff val="80000"/>
                </a:schemeClr>
              </a:solidFill>
            </a:endParaRPr>
          </a:p>
        </p:txBody>
      </p:sp>
    </p:spTree>
    <p:extLst>
      <p:ext uri="{BB962C8B-B14F-4D97-AF65-F5344CB8AC3E}">
        <p14:creationId xmlns:p14="http://schemas.microsoft.com/office/powerpoint/2010/main" val="1379173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lang="en-US" altLang="zh-CN" dirty="0"/>
              <a:t>Bio-microfluidics</a:t>
            </a:r>
            <a:endParaRPr lang="zh-CN" altLang="en-US" dirty="0"/>
          </a:p>
        </p:txBody>
      </p:sp>
      <p:sp>
        <p:nvSpPr>
          <p:cNvPr id="3" name="内容占位符 2"/>
          <p:cNvSpPr>
            <a:spLocks noGrp="1"/>
          </p:cNvSpPr>
          <p:nvPr>
            <p:ph idx="1"/>
          </p:nvPr>
        </p:nvSpPr>
        <p:spPr/>
        <p:txBody>
          <a:bodyPr/>
          <a:lstStyle/>
          <a:p>
            <a:r>
              <a:rPr lang="en-US" altLang="zh-CN" dirty="0" err="1" smtClean="0"/>
              <a:t>Polydimethylsiloxane</a:t>
            </a:r>
            <a:r>
              <a:rPr lang="en-US" altLang="zh-CN" dirty="0" smtClean="0"/>
              <a:t> (PDMS</a:t>
            </a:r>
            <a:r>
              <a:rPr lang="en-US" altLang="zh-CN" dirty="0"/>
              <a:t>) </a:t>
            </a:r>
            <a:r>
              <a:rPr lang="en-US" altLang="zh-CN" dirty="0" smtClean="0"/>
              <a:t>---- inexpensive </a:t>
            </a:r>
            <a:r>
              <a:rPr lang="en-US" altLang="zh-CN" dirty="0"/>
              <a:t>microfluidic systems via rapid prototyping</a:t>
            </a:r>
            <a:endParaRPr lang="en-US" altLang="zh-CN" dirty="0" smtClean="0"/>
          </a:p>
          <a:p>
            <a:endParaRPr lang="en-US" altLang="zh-CN" dirty="0"/>
          </a:p>
          <a:p>
            <a:endParaRPr lang="en-US" altLang="zh-CN" dirty="0" smtClean="0"/>
          </a:p>
          <a:p>
            <a:r>
              <a:rPr lang="en-US" altLang="zh-CN" dirty="0" smtClean="0"/>
              <a:t>lacks </a:t>
            </a:r>
            <a:r>
              <a:rPr lang="en-US" altLang="zh-CN" dirty="0"/>
              <a:t>the ability to </a:t>
            </a:r>
            <a:r>
              <a:rPr lang="en-US" altLang="zh-CN" dirty="0" smtClean="0"/>
              <a:t>be easily </a:t>
            </a:r>
            <a:r>
              <a:rPr lang="en-US" altLang="zh-CN" dirty="0"/>
              <a:t>functionalized with biologically active components due </a:t>
            </a:r>
            <a:r>
              <a:rPr lang="en-US" altLang="zh-CN" dirty="0" smtClean="0"/>
              <a:t>to the </a:t>
            </a:r>
            <a:r>
              <a:rPr lang="en-US" altLang="zh-CN" dirty="0"/>
              <a:t>solvent or thermal processing </a:t>
            </a:r>
            <a:r>
              <a:rPr lang="en-US" altLang="zh-CN" dirty="0" smtClean="0"/>
              <a:t>requirements</a:t>
            </a:r>
            <a:endParaRPr lang="zh-CN" altLang="en-US" dirty="0"/>
          </a:p>
        </p:txBody>
      </p:sp>
    </p:spTree>
    <p:extLst>
      <p:ext uri="{BB962C8B-B14F-4D97-AF65-F5344CB8AC3E}">
        <p14:creationId xmlns:p14="http://schemas.microsoft.com/office/powerpoint/2010/main" val="29210721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826375" cy="1376362"/>
          </a:xfrm>
        </p:spPr>
        <p:txBody>
          <a:bodyPr>
            <a:normAutofit fontScale="90000"/>
          </a:bodyPr>
          <a:lstStyle/>
          <a:p>
            <a:r>
              <a:rPr lang="en-US" dirty="0" smtClean="0"/>
              <a:t>Bio-Microfluidic Lab-On-A-Chip DNA </a:t>
            </a:r>
            <a:r>
              <a:rPr lang="en-US" sz="5400" dirty="0" smtClean="0"/>
              <a:t>Sensor</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514600"/>
            <a:ext cx="5441244"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02836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r>
              <a:rPr lang="en-US" sz="4400" dirty="0" smtClean="0"/>
              <a:t>Design/Fabrication</a:t>
            </a:r>
            <a:endParaRPr lang="en-US" dirty="0"/>
          </a:p>
        </p:txBody>
      </p:sp>
      <p:sp>
        <p:nvSpPr>
          <p:cNvPr id="8" name="Content Placeholder 2"/>
          <p:cNvSpPr>
            <a:spLocks noGrp="1"/>
          </p:cNvSpPr>
          <p:nvPr>
            <p:ph idx="1"/>
          </p:nvPr>
        </p:nvSpPr>
        <p:spPr/>
        <p:txBody>
          <a:bodyPr>
            <a:normAutofit/>
          </a:bodyPr>
          <a:lstStyle/>
          <a:p>
            <a:r>
              <a:rPr lang="en-US" sz="2800" dirty="0"/>
              <a:t>-PDMS material used for microfluidic components and chip encapsulation of microfluidic chamber</a:t>
            </a:r>
            <a:r>
              <a:rPr lang="en-US" sz="2800" dirty="0" smtClean="0"/>
              <a:t>.</a:t>
            </a:r>
          </a:p>
          <a:p>
            <a:endParaRPr lang="en-US" sz="2800" dirty="0"/>
          </a:p>
          <a:p>
            <a:r>
              <a:rPr lang="en-US" sz="2800" dirty="0"/>
              <a:t>-Microfluidic channels, reservoirs, and valves are formed on a polymer substrate</a:t>
            </a:r>
            <a:r>
              <a:rPr lang="en-US" sz="2800" dirty="0" smtClean="0"/>
              <a:t>.</a:t>
            </a:r>
          </a:p>
          <a:p>
            <a:endParaRPr lang="en-US" sz="2800" dirty="0"/>
          </a:p>
          <a:p>
            <a:endParaRPr lang="en-US" sz="28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4495800"/>
            <a:ext cx="373380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98237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52851" y="1520945"/>
            <a:ext cx="4267200" cy="4154984"/>
          </a:xfrm>
          <a:prstGeom prst="rect">
            <a:avLst/>
          </a:prstGeom>
          <a:noFill/>
        </p:spPr>
        <p:txBody>
          <a:bodyPr wrap="square" rtlCol="0">
            <a:spAutoFit/>
          </a:bodyPr>
          <a:lstStyle/>
          <a:p>
            <a:pPr marL="285750" indent="-285750">
              <a:buFont typeface="Arial" pitchFamily="34" charset="0"/>
              <a:buChar char="•"/>
            </a:pPr>
            <a:r>
              <a:rPr lang="en-US" sz="2400" dirty="0">
                <a:solidFill>
                  <a:schemeClr val="bg1">
                    <a:lumMod val="20000"/>
                    <a:lumOff val="80000"/>
                  </a:schemeClr>
                </a:solidFill>
              </a:rPr>
              <a:t>A closed fluidic channel is formed by bonding the lower PDMS substrate with horizontal channel onto an upper PDMS substrate with vertical </a:t>
            </a:r>
            <a:r>
              <a:rPr lang="en-US" sz="2400" dirty="0" smtClean="0">
                <a:solidFill>
                  <a:schemeClr val="bg1">
                    <a:lumMod val="20000"/>
                    <a:lumOff val="80000"/>
                  </a:schemeClr>
                </a:solidFill>
              </a:rPr>
              <a:t>ports</a:t>
            </a:r>
          </a:p>
          <a:p>
            <a:pPr marL="285750" indent="-285750">
              <a:buFont typeface="Arial" pitchFamily="34" charset="0"/>
              <a:buChar char="•"/>
            </a:pPr>
            <a:r>
              <a:rPr lang="en-US" sz="2400" dirty="0" smtClean="0">
                <a:solidFill>
                  <a:schemeClr val="bg1">
                    <a:lumMod val="20000"/>
                    <a:lumOff val="80000"/>
                  </a:schemeClr>
                </a:solidFill>
              </a:rPr>
              <a:t>A </a:t>
            </a:r>
            <a:r>
              <a:rPr lang="en-US" sz="2400" dirty="0">
                <a:solidFill>
                  <a:schemeClr val="bg1">
                    <a:lumMod val="20000"/>
                    <a:lumOff val="80000"/>
                  </a:schemeClr>
                </a:solidFill>
              </a:rPr>
              <a:t>channel with 500um dimension is formed on PDMS substrate and is connected to the chip inlet </a:t>
            </a:r>
            <a:r>
              <a:rPr lang="en-US" sz="2400" dirty="0" smtClean="0">
                <a:solidFill>
                  <a:schemeClr val="bg1">
                    <a:lumMod val="20000"/>
                    <a:lumOff val="80000"/>
                  </a:schemeClr>
                </a:solidFill>
              </a:rPr>
              <a:t>port</a:t>
            </a:r>
            <a:endParaRPr lang="en-US" sz="2400" dirty="0">
              <a:solidFill>
                <a:schemeClr val="bg1">
                  <a:lumMod val="20000"/>
                  <a:lumOff val="80000"/>
                </a:scheme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871" y="1513764"/>
            <a:ext cx="3626286"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8"/>
          <p:cNvSpPr>
            <a:spLocks noGrp="1"/>
          </p:cNvSpPr>
          <p:nvPr>
            <p:ph type="ftr" sz="quarter" idx="11"/>
          </p:nvPr>
        </p:nvSpPr>
        <p:spPr>
          <a:xfrm>
            <a:off x="666465" y="5867400"/>
            <a:ext cx="8477535" cy="365125"/>
          </a:xfrm>
        </p:spPr>
        <p:txBody>
          <a:bodyPr/>
          <a:lstStyle/>
          <a:p>
            <a:r>
              <a:rPr lang="en-US" sz="1100" dirty="0" smtClean="0">
                <a:solidFill>
                  <a:schemeClr val="bg1">
                    <a:lumMod val="20000"/>
                    <a:lumOff val="80000"/>
                  </a:schemeClr>
                </a:solidFill>
              </a:rPr>
              <a:t>Development of an Integrated Bio-Microfluidic Package with Micro-Valves and Reservoirs for a DNA Lab on a Chip (LOC) Application</a:t>
            </a:r>
            <a:endParaRPr lang="en-US" sz="1100" dirty="0">
              <a:solidFill>
                <a:schemeClr val="bg1">
                  <a:lumMod val="20000"/>
                  <a:lumOff val="80000"/>
                </a:schemeClr>
              </a:solidFill>
            </a:endParaRPr>
          </a:p>
        </p:txBody>
      </p:sp>
      <p:sp>
        <p:nvSpPr>
          <p:cNvPr id="6" name="TextBox 5"/>
          <p:cNvSpPr txBox="1"/>
          <p:nvPr/>
        </p:nvSpPr>
        <p:spPr>
          <a:xfrm>
            <a:off x="304800" y="381000"/>
            <a:ext cx="8305800" cy="769441"/>
          </a:xfrm>
          <a:prstGeom prst="rect">
            <a:avLst/>
          </a:prstGeom>
          <a:noFill/>
        </p:spPr>
        <p:txBody>
          <a:bodyPr wrap="square" rtlCol="0">
            <a:spAutoFit/>
          </a:bodyPr>
          <a:lstStyle/>
          <a:p>
            <a:pPr algn="ctr"/>
            <a:r>
              <a:rPr lang="en-US" sz="4400" dirty="0" smtClean="0">
                <a:solidFill>
                  <a:schemeClr val="bg1">
                    <a:lumMod val="20000"/>
                    <a:lumOff val="80000"/>
                  </a:schemeClr>
                </a:solidFill>
              </a:rPr>
              <a:t>Design/Fabrication</a:t>
            </a:r>
            <a:endParaRPr lang="en-US" sz="4400" dirty="0">
              <a:solidFill>
                <a:schemeClr val="bg1">
                  <a:lumMod val="20000"/>
                  <a:lumOff val="80000"/>
                </a:schemeClr>
              </a:solidFill>
            </a:endParaRPr>
          </a:p>
        </p:txBody>
      </p:sp>
      <p:sp>
        <p:nvSpPr>
          <p:cNvPr id="7" name="TextBox 6"/>
          <p:cNvSpPr txBox="1"/>
          <p:nvPr/>
        </p:nvSpPr>
        <p:spPr>
          <a:xfrm>
            <a:off x="831414" y="5022416"/>
            <a:ext cx="4267200" cy="646331"/>
          </a:xfrm>
          <a:prstGeom prst="rect">
            <a:avLst/>
          </a:prstGeom>
          <a:noFill/>
        </p:spPr>
        <p:txBody>
          <a:bodyPr wrap="square" rtlCol="0">
            <a:spAutoFit/>
          </a:bodyPr>
          <a:lstStyle/>
          <a:p>
            <a:r>
              <a:rPr lang="en-US" dirty="0" smtClean="0">
                <a:solidFill>
                  <a:schemeClr val="bg1">
                    <a:lumMod val="20000"/>
                    <a:lumOff val="80000"/>
                  </a:schemeClr>
                </a:solidFill>
              </a:rPr>
              <a:t>Fig. : Lower and upper substrate with fluidic channel</a:t>
            </a:r>
            <a:endParaRPr lang="en-US" dirty="0">
              <a:solidFill>
                <a:schemeClr val="bg1">
                  <a:lumMod val="20000"/>
                  <a:lumOff val="80000"/>
                </a:schemeClr>
              </a:solidFill>
            </a:endParaRPr>
          </a:p>
        </p:txBody>
      </p:sp>
    </p:spTree>
    <p:extLst>
      <p:ext uri="{BB962C8B-B14F-4D97-AF65-F5344CB8AC3E}">
        <p14:creationId xmlns:p14="http://schemas.microsoft.com/office/powerpoint/2010/main" val="1776332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145" y="1295400"/>
            <a:ext cx="4354028" cy="4268933"/>
          </a:xfrm>
          <a:prstGeom prst="rect">
            <a:avLst/>
          </a:prstGeom>
        </p:spPr>
      </p:pic>
      <p:sp>
        <p:nvSpPr>
          <p:cNvPr id="6" name="TextBox 5"/>
          <p:cNvSpPr txBox="1"/>
          <p:nvPr/>
        </p:nvSpPr>
        <p:spPr>
          <a:xfrm>
            <a:off x="5698524" y="1981200"/>
            <a:ext cx="3429000" cy="1938992"/>
          </a:xfrm>
          <a:prstGeom prst="rect">
            <a:avLst/>
          </a:prstGeom>
          <a:noFill/>
        </p:spPr>
        <p:txBody>
          <a:bodyPr wrap="square" rtlCol="0">
            <a:spAutoFit/>
          </a:bodyPr>
          <a:lstStyle/>
          <a:p>
            <a:r>
              <a:rPr lang="en-US" sz="2400" dirty="0">
                <a:solidFill>
                  <a:schemeClr val="bg1">
                    <a:lumMod val="20000"/>
                    <a:lumOff val="80000"/>
                  </a:schemeClr>
                </a:solidFill>
              </a:rPr>
              <a:t>The assembly process starts with cleaning of the substrate by oxygen plasma treatment process</a:t>
            </a:r>
          </a:p>
        </p:txBody>
      </p:sp>
      <p:sp>
        <p:nvSpPr>
          <p:cNvPr id="7" name="TextBox 6"/>
          <p:cNvSpPr txBox="1"/>
          <p:nvPr/>
        </p:nvSpPr>
        <p:spPr>
          <a:xfrm>
            <a:off x="304800" y="490210"/>
            <a:ext cx="8354704" cy="646331"/>
          </a:xfrm>
          <a:prstGeom prst="rect">
            <a:avLst/>
          </a:prstGeom>
          <a:noFill/>
        </p:spPr>
        <p:txBody>
          <a:bodyPr wrap="square" rtlCol="0">
            <a:spAutoFit/>
          </a:bodyPr>
          <a:lstStyle/>
          <a:p>
            <a:pPr algn="ctr"/>
            <a:r>
              <a:rPr lang="en-US" sz="3600" dirty="0" smtClean="0">
                <a:solidFill>
                  <a:schemeClr val="bg1">
                    <a:lumMod val="20000"/>
                    <a:lumOff val="80000"/>
                  </a:schemeClr>
                </a:solidFill>
              </a:rPr>
              <a:t>Design/Fabrication (continued)</a:t>
            </a:r>
            <a:endParaRPr lang="en-US" sz="3600" dirty="0">
              <a:solidFill>
                <a:schemeClr val="bg1">
                  <a:lumMod val="20000"/>
                  <a:lumOff val="80000"/>
                </a:schemeClr>
              </a:solidFill>
            </a:endParaRPr>
          </a:p>
        </p:txBody>
      </p:sp>
      <p:sp>
        <p:nvSpPr>
          <p:cNvPr id="8" name="TextBox 7"/>
          <p:cNvSpPr txBox="1"/>
          <p:nvPr/>
        </p:nvSpPr>
        <p:spPr>
          <a:xfrm>
            <a:off x="788755" y="5564333"/>
            <a:ext cx="5094808" cy="369332"/>
          </a:xfrm>
          <a:prstGeom prst="rect">
            <a:avLst/>
          </a:prstGeom>
          <a:noFill/>
        </p:spPr>
        <p:txBody>
          <a:bodyPr wrap="square" rtlCol="0">
            <a:spAutoFit/>
          </a:bodyPr>
          <a:lstStyle/>
          <a:p>
            <a:r>
              <a:rPr lang="en-US" dirty="0" smtClean="0">
                <a:solidFill>
                  <a:schemeClr val="bg1">
                    <a:lumMod val="20000"/>
                    <a:lumOff val="80000"/>
                  </a:schemeClr>
                </a:solidFill>
              </a:rPr>
              <a:t>Fig. : Process flowchart for microfluidic package</a:t>
            </a:r>
            <a:endParaRPr lang="en-US" dirty="0">
              <a:solidFill>
                <a:schemeClr val="bg1">
                  <a:lumMod val="20000"/>
                  <a:lumOff val="80000"/>
                </a:schemeClr>
              </a:solidFill>
            </a:endParaRPr>
          </a:p>
        </p:txBody>
      </p:sp>
      <p:sp>
        <p:nvSpPr>
          <p:cNvPr id="9" name="Footer Placeholder 8"/>
          <p:cNvSpPr>
            <a:spLocks noGrp="1"/>
          </p:cNvSpPr>
          <p:nvPr>
            <p:ph type="ftr" sz="quarter" idx="11"/>
          </p:nvPr>
        </p:nvSpPr>
        <p:spPr>
          <a:xfrm>
            <a:off x="457200" y="6096000"/>
            <a:ext cx="8477535" cy="365125"/>
          </a:xfrm>
        </p:spPr>
        <p:txBody>
          <a:bodyPr/>
          <a:lstStyle/>
          <a:p>
            <a:r>
              <a:rPr lang="en-US" dirty="0" smtClean="0">
                <a:solidFill>
                  <a:schemeClr val="bg1">
                    <a:lumMod val="20000"/>
                    <a:lumOff val="80000"/>
                  </a:schemeClr>
                </a:solidFill>
              </a:rPr>
              <a:t>Development of an Integrated Bio-Microfluidic Package with Micro-Valves and Reservoirs for a DNA Lab on a Chip (LOC) Application</a:t>
            </a:r>
            <a:endParaRPr lang="en-US" dirty="0">
              <a:solidFill>
                <a:schemeClr val="bg1">
                  <a:lumMod val="20000"/>
                  <a:lumOff val="80000"/>
                </a:schemeClr>
              </a:solidFill>
            </a:endParaRPr>
          </a:p>
        </p:txBody>
      </p:sp>
    </p:spTree>
    <p:extLst>
      <p:ext uri="{BB962C8B-B14F-4D97-AF65-F5344CB8AC3E}">
        <p14:creationId xmlns:p14="http://schemas.microsoft.com/office/powerpoint/2010/main" val="22854934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Design/Fabrication (continued)</a:t>
            </a:r>
            <a:endParaRPr lang="en-US" dirty="0"/>
          </a:p>
        </p:txBody>
      </p:sp>
      <p:sp>
        <p:nvSpPr>
          <p:cNvPr id="3" name="Content Placeholder 2"/>
          <p:cNvSpPr>
            <a:spLocks noGrp="1"/>
          </p:cNvSpPr>
          <p:nvPr>
            <p:ph idx="1"/>
          </p:nvPr>
        </p:nvSpPr>
        <p:spPr>
          <a:xfrm>
            <a:off x="1070919" y="1922728"/>
            <a:ext cx="7408333" cy="3450696"/>
          </a:xfrm>
        </p:spPr>
        <p:txBody>
          <a:bodyPr/>
          <a:lstStyle/>
          <a:p>
            <a:r>
              <a:rPr lang="en-US" dirty="0"/>
              <a:t>In between the fluidic chip and DNA chip there are micro machined inlets and outlets which allow blood to </a:t>
            </a:r>
            <a:r>
              <a:rPr lang="en-US" dirty="0" smtClean="0"/>
              <a:t>flow through</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648076"/>
            <a:ext cx="2686050"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733799"/>
            <a:ext cx="4343400" cy="2362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1191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Design/Fabrication (continued)</a:t>
            </a:r>
            <a:endParaRPr lang="en-US" dirty="0"/>
          </a:p>
        </p:txBody>
      </p:sp>
      <p:sp>
        <p:nvSpPr>
          <p:cNvPr id="3" name="Content Placeholder 2"/>
          <p:cNvSpPr>
            <a:spLocks noGrp="1"/>
          </p:cNvSpPr>
          <p:nvPr>
            <p:ph idx="1"/>
          </p:nvPr>
        </p:nvSpPr>
        <p:spPr>
          <a:xfrm>
            <a:off x="914400" y="1981200"/>
            <a:ext cx="7408333" cy="3450696"/>
          </a:xfrm>
        </p:spPr>
        <p:txBody>
          <a:bodyPr>
            <a:normAutofit/>
          </a:bodyPr>
          <a:lstStyle/>
          <a:p>
            <a:r>
              <a:rPr lang="en-US" sz="1800" dirty="0"/>
              <a:t>-The DNA chip is fabricated on silicon and contains a filter, binder, and Polymer Chain Reaction (PCR) chamber</a:t>
            </a:r>
            <a:r>
              <a:rPr lang="en-US" sz="1800" dirty="0" smtClean="0"/>
              <a:t>.</a:t>
            </a:r>
            <a:endParaRPr lang="en-US" sz="1400" dirty="0"/>
          </a:p>
          <a:p>
            <a:pPr lvl="1"/>
            <a:r>
              <a:rPr lang="en-US" sz="1400" dirty="0" smtClean="0"/>
              <a:t>Filter </a:t>
            </a:r>
            <a:r>
              <a:rPr lang="en-US" sz="1400" dirty="0"/>
              <a:t>separates DNA from blood sample.</a:t>
            </a:r>
          </a:p>
          <a:p>
            <a:pPr lvl="1"/>
            <a:r>
              <a:rPr lang="en-US" sz="1400" dirty="0" smtClean="0"/>
              <a:t>Binder </a:t>
            </a:r>
            <a:r>
              <a:rPr lang="en-US" sz="1400" dirty="0"/>
              <a:t>is used to trap the DNA sample on the chip</a:t>
            </a:r>
          </a:p>
          <a:p>
            <a:pPr lvl="1"/>
            <a:r>
              <a:rPr lang="en-US" sz="1400" dirty="0" smtClean="0"/>
              <a:t>The </a:t>
            </a:r>
            <a:r>
              <a:rPr lang="en-US" sz="1400" dirty="0"/>
              <a:t>Sample is then removed from the chip using a process called elution and is then mixed with a primer and injected into the PCR chamber where further processes are performed</a:t>
            </a:r>
            <a:r>
              <a:rPr lang="en-US" sz="1400" dirty="0" smtClean="0"/>
              <a:t>.</a:t>
            </a:r>
          </a:p>
          <a:p>
            <a:pPr lvl="1"/>
            <a:endParaRPr lang="en-US" sz="1400" dirty="0" smtClean="0"/>
          </a:p>
          <a:p>
            <a:pPr lvl="1"/>
            <a:endParaRPr lang="en-US" sz="1400" dirty="0"/>
          </a:p>
          <a:p>
            <a:pPr marL="457200" lvl="1" indent="0">
              <a:buNone/>
            </a:pPr>
            <a:endParaRPr lang="en-US" sz="1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191000"/>
            <a:ext cx="4378501"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59635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Design/Fabrication (continued)</a:t>
            </a:r>
            <a:endParaRPr lang="en-US" dirty="0"/>
          </a:p>
        </p:txBody>
      </p:sp>
      <p:sp>
        <p:nvSpPr>
          <p:cNvPr id="3" name="Content Placeholder 2"/>
          <p:cNvSpPr>
            <a:spLocks noGrp="1"/>
          </p:cNvSpPr>
          <p:nvPr>
            <p:ph idx="1"/>
          </p:nvPr>
        </p:nvSpPr>
        <p:spPr>
          <a:xfrm>
            <a:off x="990600" y="1752600"/>
            <a:ext cx="7408333" cy="3450696"/>
          </a:xfrm>
        </p:spPr>
        <p:txBody>
          <a:bodyPr>
            <a:normAutofit/>
          </a:bodyPr>
          <a:lstStyle/>
          <a:p>
            <a:r>
              <a:rPr lang="en-US" sz="2000" dirty="0"/>
              <a:t>-Valve controls the flow of reagent from reservoir to DNA chip inlets and outlets</a:t>
            </a:r>
            <a:r>
              <a:rPr lang="en-US" sz="2000" dirty="0" smtClean="0"/>
              <a:t>.</a:t>
            </a:r>
            <a:r>
              <a:rPr lang="en-US" sz="2000" dirty="0"/>
              <a:t>	</a:t>
            </a:r>
            <a:endParaRPr lang="en-US" sz="2000" dirty="0" smtClean="0"/>
          </a:p>
          <a:p>
            <a:pPr lvl="1"/>
            <a:r>
              <a:rPr lang="en-US" sz="1600" dirty="0" smtClean="0"/>
              <a:t>Valve </a:t>
            </a:r>
            <a:r>
              <a:rPr lang="en-US" sz="1600" dirty="0"/>
              <a:t>is a vertically placed pressure controlled micro-channel that uses a threshold pressure that allows blood to flow.  This method is simple and efficient because it doesn’t require any moving parts.</a:t>
            </a:r>
          </a:p>
          <a:p>
            <a:pPr lvl="1"/>
            <a:r>
              <a:rPr lang="en-US" sz="1600" dirty="0" smtClean="0"/>
              <a:t>Pressure </a:t>
            </a:r>
            <a:r>
              <a:rPr lang="en-US" sz="1600" dirty="0"/>
              <a:t>is controlled by an external piston and is used to adjust flow rate by changing the piston’s pushing speed.</a:t>
            </a:r>
          </a:p>
          <a:p>
            <a:r>
              <a:rPr lang="en-US" sz="2000" dirty="0"/>
              <a:t>Fluidic substrate and DNA chipped are attached using anodic bonding method</a:t>
            </a:r>
            <a:r>
              <a:rPr lang="en-US" sz="2000" dirty="0" smtClean="0"/>
              <a:t>.</a:t>
            </a:r>
          </a:p>
          <a:p>
            <a:endParaRPr lang="en-US" sz="2000" dirty="0"/>
          </a:p>
          <a:p>
            <a:endParaRPr lang="en-US"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419600"/>
            <a:ext cx="1981200" cy="2140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8411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826375" cy="1376362"/>
          </a:xfrm>
        </p:spPr>
        <p:txBody>
          <a:bodyPr>
            <a:noAutofit/>
          </a:bodyPr>
          <a:lstStyle/>
          <a:p>
            <a:pPr lvl="1" algn="ctr" rtl="0">
              <a:spcBef>
                <a:spcPct val="0"/>
              </a:spcBef>
            </a:pPr>
            <a:r>
              <a:rPr lang="en-US" sz="4400" b="1" dirty="0" smtClean="0">
                <a:solidFill>
                  <a:schemeClr val="bg1">
                    <a:lumMod val="20000"/>
                    <a:lumOff val="80000"/>
                  </a:schemeClr>
                </a:solidFill>
              </a:rPr>
              <a:t>PDMS </a:t>
            </a:r>
            <a:r>
              <a:rPr lang="en-US" sz="4400" b="1" dirty="0">
                <a:solidFill>
                  <a:schemeClr val="bg1">
                    <a:lumMod val="20000"/>
                    <a:lumOff val="80000"/>
                  </a:schemeClr>
                </a:solidFill>
              </a:rPr>
              <a:t>Cartridge </a:t>
            </a:r>
            <a:r>
              <a:rPr lang="en-US" sz="4400" b="1" dirty="0" smtClean="0">
                <a:solidFill>
                  <a:schemeClr val="bg1">
                    <a:lumMod val="20000"/>
                    <a:lumOff val="80000"/>
                  </a:schemeClr>
                </a:solidFill>
              </a:rPr>
              <a:t>Testing </a:t>
            </a:r>
            <a:r>
              <a:rPr lang="en-US" sz="4400" dirty="0">
                <a:solidFill>
                  <a:schemeClr val="bg1"/>
                </a:solidFill>
              </a:rPr>
              <a:t/>
            </a:r>
            <a:br>
              <a:rPr lang="en-US" sz="4400" dirty="0">
                <a:solidFill>
                  <a:schemeClr val="bg1"/>
                </a:solidFill>
              </a:rPr>
            </a:br>
            <a:endParaRPr lang="en-US" sz="4400" dirty="0">
              <a:solidFill>
                <a:schemeClr val="bg1"/>
              </a:solidFill>
            </a:endParaRPr>
          </a:p>
        </p:txBody>
      </p:sp>
      <p:sp>
        <p:nvSpPr>
          <p:cNvPr id="3" name="Content Placeholder 2"/>
          <p:cNvSpPr>
            <a:spLocks noGrp="1"/>
          </p:cNvSpPr>
          <p:nvPr>
            <p:ph idx="1"/>
          </p:nvPr>
        </p:nvSpPr>
        <p:spPr>
          <a:xfrm>
            <a:off x="5105400" y="2133600"/>
            <a:ext cx="4191000" cy="3733800"/>
          </a:xfrm>
        </p:spPr>
        <p:txBody>
          <a:bodyPr>
            <a:normAutofit/>
          </a:bodyPr>
          <a:lstStyle/>
          <a:p>
            <a:pPr marL="0" indent="0">
              <a:buNone/>
            </a:pPr>
            <a:r>
              <a:rPr lang="en-US" dirty="0" smtClean="0"/>
              <a:t>One of the first things to be tested is to test for fluidic leakage and cross contamination. </a:t>
            </a:r>
          </a:p>
          <a:p>
            <a:pPr marL="0" indent="0">
              <a:buNone/>
            </a:pPr>
            <a:endParaRPr lang="en-US" dirty="0"/>
          </a:p>
          <a:p>
            <a:pPr marL="0" indent="0">
              <a:buNone/>
            </a:pPr>
            <a:r>
              <a:rPr lang="en-US" dirty="0" smtClean="0"/>
              <a:t>Color liquid is passed through the device for a visual eye test to determine mixing and if any leaks.</a:t>
            </a:r>
          </a:p>
          <a:p>
            <a:pPr marL="0" indent="0">
              <a:buNone/>
            </a:pPr>
            <a:endParaRPr lang="en-US" dirty="0"/>
          </a:p>
          <a:p>
            <a:pPr marL="0" indent="0">
              <a:buNone/>
            </a:pPr>
            <a:endParaRPr lang="en-US"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393092"/>
            <a:ext cx="378390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1080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 Testing </a:t>
            </a:r>
            <a:endParaRPr lang="en-US" dirty="0"/>
          </a:p>
        </p:txBody>
      </p:sp>
      <p:sp>
        <p:nvSpPr>
          <p:cNvPr id="3" name="Content Placeholder 2"/>
          <p:cNvSpPr>
            <a:spLocks noGrp="1"/>
          </p:cNvSpPr>
          <p:nvPr>
            <p:ph idx="1"/>
          </p:nvPr>
        </p:nvSpPr>
        <p:spPr>
          <a:xfrm>
            <a:off x="5163751" y="2366252"/>
            <a:ext cx="3810000" cy="2286000"/>
          </a:xfrm>
        </p:spPr>
        <p:txBody>
          <a:bodyPr/>
          <a:lstStyle/>
          <a:p>
            <a:r>
              <a:rPr lang="en-US" dirty="0" smtClean="0"/>
              <a:t>The Reservoir test is used to test constant </a:t>
            </a:r>
            <a:r>
              <a:rPr lang="en-US" dirty="0" err="1" smtClean="0"/>
              <a:t>flowrate</a:t>
            </a:r>
            <a:r>
              <a:rPr lang="en-US" dirty="0"/>
              <a:t> </a:t>
            </a:r>
            <a:r>
              <a:rPr lang="en-US" dirty="0" smtClean="0"/>
              <a:t>to the reservoirs. </a:t>
            </a:r>
          </a:p>
          <a:p>
            <a:r>
              <a:rPr lang="en-US" dirty="0" smtClean="0"/>
              <a:t>Pistons are used to create the constant flow rate</a:t>
            </a:r>
          </a:p>
          <a:p>
            <a:pPr marL="0" indent="0">
              <a:buNone/>
            </a:pPr>
            <a:endParaRPr lang="en-US" dirty="0"/>
          </a:p>
        </p:txBody>
      </p:sp>
      <p:grpSp>
        <p:nvGrpSpPr>
          <p:cNvPr id="4" name="Group 2"/>
          <p:cNvGrpSpPr>
            <a:grpSpLocks/>
          </p:cNvGrpSpPr>
          <p:nvPr/>
        </p:nvGrpSpPr>
        <p:grpSpPr bwMode="auto">
          <a:xfrm>
            <a:off x="1341875" y="2438400"/>
            <a:ext cx="3759200" cy="2819400"/>
            <a:chOff x="1161" y="-2374"/>
            <a:chExt cx="3546" cy="237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 y="-2374"/>
              <a:ext cx="3546" cy="237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a:grpSpLocks/>
            </p:cNvGrpSpPr>
            <p:nvPr/>
          </p:nvGrpSpPr>
          <p:grpSpPr bwMode="auto">
            <a:xfrm>
              <a:off x="3166" y="-2294"/>
              <a:ext cx="200" cy="274"/>
              <a:chOff x="3166" y="-2294"/>
              <a:chExt cx="200" cy="274"/>
            </a:xfrm>
          </p:grpSpPr>
          <p:sp>
            <p:nvSpPr>
              <p:cNvPr id="6" name="Freeform 5"/>
              <p:cNvSpPr>
                <a:spLocks/>
              </p:cNvSpPr>
              <p:nvPr/>
            </p:nvSpPr>
            <p:spPr bwMode="auto">
              <a:xfrm>
                <a:off x="3166" y="-2294"/>
                <a:ext cx="200" cy="274"/>
              </a:xfrm>
              <a:custGeom>
                <a:avLst/>
                <a:gdLst>
                  <a:gd name="T0" fmla="+- 0 3291 3166"/>
                  <a:gd name="T1" fmla="*/ T0 w 200"/>
                  <a:gd name="T2" fmla="+- 0 -2111 -2294"/>
                  <a:gd name="T3" fmla="*/ -2111 h 274"/>
                  <a:gd name="T4" fmla="+- 0 3249 3166"/>
                  <a:gd name="T5" fmla="*/ T4 w 200"/>
                  <a:gd name="T6" fmla="+- 0 -2081 -2294"/>
                  <a:gd name="T7" fmla="*/ -2081 h 274"/>
                  <a:gd name="T8" fmla="+- 0 3365 3166"/>
                  <a:gd name="T9" fmla="*/ T8 w 200"/>
                  <a:gd name="T10" fmla="+- 0 -2020 -2294"/>
                  <a:gd name="T11" fmla="*/ -2020 h 274"/>
                  <a:gd name="T12" fmla="+- 0 3354 3166"/>
                  <a:gd name="T13" fmla="*/ T12 w 200"/>
                  <a:gd name="T14" fmla="+- 0 -2090 -2294"/>
                  <a:gd name="T15" fmla="*/ -2090 h 274"/>
                  <a:gd name="T16" fmla="+- 0 3309 3166"/>
                  <a:gd name="T17" fmla="*/ T16 w 200"/>
                  <a:gd name="T18" fmla="+- 0 -2090 -2294"/>
                  <a:gd name="T19" fmla="*/ -2090 h 274"/>
                  <a:gd name="T20" fmla="+- 0 3304 3166"/>
                  <a:gd name="T21" fmla="*/ T20 w 200"/>
                  <a:gd name="T22" fmla="+- 0 -2091 -2294"/>
                  <a:gd name="T23" fmla="*/ -2091 h 274"/>
                  <a:gd name="T24" fmla="+- 0 3302 3166"/>
                  <a:gd name="T25" fmla="*/ T24 w 200"/>
                  <a:gd name="T26" fmla="+- 0 -2095 -2294"/>
                  <a:gd name="T27" fmla="*/ -2095 h 274"/>
                  <a:gd name="T28" fmla="+- 0 3291 3166"/>
                  <a:gd name="T29" fmla="*/ T28 w 200"/>
                  <a:gd name="T30" fmla="+- 0 -2111 -2294"/>
                  <a:gd name="T31" fmla="*/ -2111 h 274"/>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200" h="274">
                    <a:moveTo>
                      <a:pt x="125" y="183"/>
                    </a:moveTo>
                    <a:lnTo>
                      <a:pt x="83" y="213"/>
                    </a:lnTo>
                    <a:lnTo>
                      <a:pt x="199" y="274"/>
                    </a:lnTo>
                    <a:lnTo>
                      <a:pt x="188" y="204"/>
                    </a:lnTo>
                    <a:lnTo>
                      <a:pt x="143" y="204"/>
                    </a:lnTo>
                    <a:lnTo>
                      <a:pt x="138" y="203"/>
                    </a:lnTo>
                    <a:lnTo>
                      <a:pt x="136" y="199"/>
                    </a:lnTo>
                    <a:lnTo>
                      <a:pt x="125" y="183"/>
                    </a:lnTo>
                    <a:close/>
                  </a:path>
                </a:pathLst>
              </a:custGeom>
              <a:solidFill>
                <a:srgbClr val="FF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6"/>
              <p:cNvSpPr>
                <a:spLocks/>
              </p:cNvSpPr>
              <p:nvPr/>
            </p:nvSpPr>
            <p:spPr bwMode="auto">
              <a:xfrm>
                <a:off x="3166" y="-2294"/>
                <a:ext cx="200" cy="274"/>
              </a:xfrm>
              <a:custGeom>
                <a:avLst/>
                <a:gdLst>
                  <a:gd name="T0" fmla="+- 0 3302 3166"/>
                  <a:gd name="T1" fmla="*/ T0 w 200"/>
                  <a:gd name="T2" fmla="+- 0 -2119 -2294"/>
                  <a:gd name="T3" fmla="*/ -2119 h 274"/>
                  <a:gd name="T4" fmla="+- 0 3291 3166"/>
                  <a:gd name="T5" fmla="*/ T4 w 200"/>
                  <a:gd name="T6" fmla="+- 0 -2111 -2294"/>
                  <a:gd name="T7" fmla="*/ -2111 h 274"/>
                  <a:gd name="T8" fmla="+- 0 3302 3166"/>
                  <a:gd name="T9" fmla="*/ T8 w 200"/>
                  <a:gd name="T10" fmla="+- 0 -2095 -2294"/>
                  <a:gd name="T11" fmla="*/ -2095 h 274"/>
                  <a:gd name="T12" fmla="+- 0 3304 3166"/>
                  <a:gd name="T13" fmla="*/ T12 w 200"/>
                  <a:gd name="T14" fmla="+- 0 -2091 -2294"/>
                  <a:gd name="T15" fmla="*/ -2091 h 274"/>
                  <a:gd name="T16" fmla="+- 0 3309 3166"/>
                  <a:gd name="T17" fmla="*/ T16 w 200"/>
                  <a:gd name="T18" fmla="+- 0 -2090 -2294"/>
                  <a:gd name="T19" fmla="*/ -2090 h 274"/>
                  <a:gd name="T20" fmla="+- 0 3313 3166"/>
                  <a:gd name="T21" fmla="*/ T20 w 200"/>
                  <a:gd name="T22" fmla="+- 0 -2093 -2294"/>
                  <a:gd name="T23" fmla="*/ -2093 h 274"/>
                  <a:gd name="T24" fmla="+- 0 3316 3166"/>
                  <a:gd name="T25" fmla="*/ T24 w 200"/>
                  <a:gd name="T26" fmla="+- 0 -2096 -2294"/>
                  <a:gd name="T27" fmla="*/ -2096 h 274"/>
                  <a:gd name="T28" fmla="+- 0 3316 3166"/>
                  <a:gd name="T29" fmla="*/ T28 w 200"/>
                  <a:gd name="T30" fmla="+- 0 -2100 -2294"/>
                  <a:gd name="T31" fmla="*/ -2100 h 274"/>
                  <a:gd name="T32" fmla="+- 0 3314 3166"/>
                  <a:gd name="T33" fmla="*/ T32 w 200"/>
                  <a:gd name="T34" fmla="+- 0 -2103 -2294"/>
                  <a:gd name="T35" fmla="*/ -2103 h 274"/>
                  <a:gd name="T36" fmla="+- 0 3302 3166"/>
                  <a:gd name="T37" fmla="*/ T36 w 200"/>
                  <a:gd name="T38" fmla="+- 0 -2119 -2294"/>
                  <a:gd name="T39" fmla="*/ -2119 h 2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00" h="274">
                    <a:moveTo>
                      <a:pt x="136" y="175"/>
                    </a:moveTo>
                    <a:lnTo>
                      <a:pt x="125" y="183"/>
                    </a:lnTo>
                    <a:lnTo>
                      <a:pt x="136" y="199"/>
                    </a:lnTo>
                    <a:lnTo>
                      <a:pt x="138" y="203"/>
                    </a:lnTo>
                    <a:lnTo>
                      <a:pt x="143" y="204"/>
                    </a:lnTo>
                    <a:lnTo>
                      <a:pt x="147" y="201"/>
                    </a:lnTo>
                    <a:lnTo>
                      <a:pt x="150" y="198"/>
                    </a:lnTo>
                    <a:lnTo>
                      <a:pt x="150" y="194"/>
                    </a:lnTo>
                    <a:lnTo>
                      <a:pt x="148" y="191"/>
                    </a:lnTo>
                    <a:lnTo>
                      <a:pt x="136" y="175"/>
                    </a:lnTo>
                    <a:close/>
                  </a:path>
                </a:pathLst>
              </a:custGeom>
              <a:solidFill>
                <a:srgbClr val="FF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7"/>
              <p:cNvSpPr>
                <a:spLocks/>
              </p:cNvSpPr>
              <p:nvPr/>
            </p:nvSpPr>
            <p:spPr bwMode="auto">
              <a:xfrm>
                <a:off x="3166" y="-2294"/>
                <a:ext cx="200" cy="274"/>
              </a:xfrm>
              <a:custGeom>
                <a:avLst/>
                <a:gdLst>
                  <a:gd name="T0" fmla="+- 0 3344 3166"/>
                  <a:gd name="T1" fmla="*/ T0 w 200"/>
                  <a:gd name="T2" fmla="+- 0 -2149 -2294"/>
                  <a:gd name="T3" fmla="*/ -2149 h 274"/>
                  <a:gd name="T4" fmla="+- 0 3302 3166"/>
                  <a:gd name="T5" fmla="*/ T4 w 200"/>
                  <a:gd name="T6" fmla="+- 0 -2119 -2294"/>
                  <a:gd name="T7" fmla="*/ -2119 h 274"/>
                  <a:gd name="T8" fmla="+- 0 3314 3166"/>
                  <a:gd name="T9" fmla="*/ T8 w 200"/>
                  <a:gd name="T10" fmla="+- 0 -2103 -2294"/>
                  <a:gd name="T11" fmla="*/ -2103 h 274"/>
                  <a:gd name="T12" fmla="+- 0 3316 3166"/>
                  <a:gd name="T13" fmla="*/ T12 w 200"/>
                  <a:gd name="T14" fmla="+- 0 -2100 -2294"/>
                  <a:gd name="T15" fmla="*/ -2100 h 274"/>
                  <a:gd name="T16" fmla="+- 0 3316 3166"/>
                  <a:gd name="T17" fmla="*/ T16 w 200"/>
                  <a:gd name="T18" fmla="+- 0 -2096 -2294"/>
                  <a:gd name="T19" fmla="*/ -2096 h 274"/>
                  <a:gd name="T20" fmla="+- 0 3313 3166"/>
                  <a:gd name="T21" fmla="*/ T20 w 200"/>
                  <a:gd name="T22" fmla="+- 0 -2093 -2294"/>
                  <a:gd name="T23" fmla="*/ -2093 h 274"/>
                  <a:gd name="T24" fmla="+- 0 3309 3166"/>
                  <a:gd name="T25" fmla="*/ T24 w 200"/>
                  <a:gd name="T26" fmla="+- 0 -2090 -2294"/>
                  <a:gd name="T27" fmla="*/ -2090 h 274"/>
                  <a:gd name="T28" fmla="+- 0 3354 3166"/>
                  <a:gd name="T29" fmla="*/ T28 w 200"/>
                  <a:gd name="T30" fmla="+- 0 -2090 -2294"/>
                  <a:gd name="T31" fmla="*/ -2090 h 274"/>
                  <a:gd name="T32" fmla="+- 0 3344 3166"/>
                  <a:gd name="T33" fmla="*/ T32 w 200"/>
                  <a:gd name="T34" fmla="+- 0 -2149 -2294"/>
                  <a:gd name="T35" fmla="*/ -2149 h 2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0" h="274">
                    <a:moveTo>
                      <a:pt x="178" y="145"/>
                    </a:moveTo>
                    <a:lnTo>
                      <a:pt x="136" y="175"/>
                    </a:lnTo>
                    <a:lnTo>
                      <a:pt x="148" y="191"/>
                    </a:lnTo>
                    <a:lnTo>
                      <a:pt x="150" y="194"/>
                    </a:lnTo>
                    <a:lnTo>
                      <a:pt x="150" y="198"/>
                    </a:lnTo>
                    <a:lnTo>
                      <a:pt x="147" y="201"/>
                    </a:lnTo>
                    <a:lnTo>
                      <a:pt x="143" y="204"/>
                    </a:lnTo>
                    <a:lnTo>
                      <a:pt x="188" y="204"/>
                    </a:lnTo>
                    <a:lnTo>
                      <a:pt x="178" y="145"/>
                    </a:lnTo>
                    <a:close/>
                  </a:path>
                </a:pathLst>
              </a:custGeom>
              <a:solidFill>
                <a:srgbClr val="FF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3166" y="-2294"/>
                <a:ext cx="200" cy="274"/>
              </a:xfrm>
              <a:custGeom>
                <a:avLst/>
                <a:gdLst>
                  <a:gd name="T0" fmla="+- 0 3173 3166"/>
                  <a:gd name="T1" fmla="*/ T0 w 200"/>
                  <a:gd name="T2" fmla="+- 0 -2294 -2294"/>
                  <a:gd name="T3" fmla="*/ -2294 h 274"/>
                  <a:gd name="T4" fmla="+- 0 3166 3166"/>
                  <a:gd name="T5" fmla="*/ T4 w 200"/>
                  <a:gd name="T6" fmla="+- 0 -2289 -2294"/>
                  <a:gd name="T7" fmla="*/ -2289 h 274"/>
                  <a:gd name="T8" fmla="+- 0 3166 3166"/>
                  <a:gd name="T9" fmla="*/ T8 w 200"/>
                  <a:gd name="T10" fmla="+- 0 -2284 -2294"/>
                  <a:gd name="T11" fmla="*/ -2284 h 274"/>
                  <a:gd name="T12" fmla="+- 0 3168 3166"/>
                  <a:gd name="T13" fmla="*/ T12 w 200"/>
                  <a:gd name="T14" fmla="+- 0 -2281 -2294"/>
                  <a:gd name="T15" fmla="*/ -2281 h 274"/>
                  <a:gd name="T16" fmla="+- 0 3291 3166"/>
                  <a:gd name="T17" fmla="*/ T16 w 200"/>
                  <a:gd name="T18" fmla="+- 0 -2111 -2294"/>
                  <a:gd name="T19" fmla="*/ -2111 h 274"/>
                  <a:gd name="T20" fmla="+- 0 3302 3166"/>
                  <a:gd name="T21" fmla="*/ T20 w 200"/>
                  <a:gd name="T22" fmla="+- 0 -2119 -2294"/>
                  <a:gd name="T23" fmla="*/ -2119 h 274"/>
                  <a:gd name="T24" fmla="+- 0 3180 3166"/>
                  <a:gd name="T25" fmla="*/ T24 w 200"/>
                  <a:gd name="T26" fmla="+- 0 -2290 -2294"/>
                  <a:gd name="T27" fmla="*/ -2290 h 274"/>
                  <a:gd name="T28" fmla="+- 0 3177 3166"/>
                  <a:gd name="T29" fmla="*/ T28 w 200"/>
                  <a:gd name="T30" fmla="+- 0 -2292 -2294"/>
                  <a:gd name="T31" fmla="*/ -2292 h 274"/>
                  <a:gd name="T32" fmla="+- 0 3173 3166"/>
                  <a:gd name="T33" fmla="*/ T32 w 200"/>
                  <a:gd name="T34" fmla="+- 0 -2294 -2294"/>
                  <a:gd name="T35" fmla="*/ -2294 h 2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00" h="274">
                    <a:moveTo>
                      <a:pt x="7" y="0"/>
                    </a:moveTo>
                    <a:lnTo>
                      <a:pt x="0" y="5"/>
                    </a:lnTo>
                    <a:lnTo>
                      <a:pt x="0" y="10"/>
                    </a:lnTo>
                    <a:lnTo>
                      <a:pt x="2" y="13"/>
                    </a:lnTo>
                    <a:lnTo>
                      <a:pt x="125" y="183"/>
                    </a:lnTo>
                    <a:lnTo>
                      <a:pt x="136" y="175"/>
                    </a:lnTo>
                    <a:lnTo>
                      <a:pt x="14" y="4"/>
                    </a:lnTo>
                    <a:lnTo>
                      <a:pt x="11" y="2"/>
                    </a:lnTo>
                    <a:lnTo>
                      <a:pt x="7" y="0"/>
                    </a:lnTo>
                    <a:close/>
                  </a:path>
                </a:pathLst>
              </a:custGeom>
              <a:solidFill>
                <a:srgbClr val="FF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2836612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Finding optimal membrane thickness </a:t>
            </a:r>
            <a:endParaRPr lang="en-US" dirty="0"/>
          </a:p>
        </p:txBody>
      </p:sp>
      <p:sp>
        <p:nvSpPr>
          <p:cNvPr id="3" name="Content Placeholder 2"/>
          <p:cNvSpPr>
            <a:spLocks noGrp="1"/>
          </p:cNvSpPr>
          <p:nvPr>
            <p:ph idx="1"/>
          </p:nvPr>
        </p:nvSpPr>
        <p:spPr>
          <a:xfrm>
            <a:off x="914400" y="1447800"/>
            <a:ext cx="8229600" cy="2286000"/>
          </a:xfrm>
        </p:spPr>
        <p:txBody>
          <a:bodyPr>
            <a:normAutofit lnSpcReduction="10000"/>
          </a:bodyPr>
          <a:lstStyle/>
          <a:p>
            <a:r>
              <a:rPr lang="en-US" dirty="0" smtClean="0"/>
              <a:t>Four types of membrane were fabricated with varying thicknesses from 0,6mm,1.0mm,2.0mm, and 3.0mm.</a:t>
            </a:r>
          </a:p>
          <a:p>
            <a:r>
              <a:rPr lang="en-US" dirty="0" smtClean="0"/>
              <a:t>They were attached to 10mm and 16mm holes. Next an external actuator applies pressure on the membrane to push it deep into the holes until the membranes break. </a:t>
            </a:r>
          </a:p>
        </p:txBody>
      </p:sp>
      <p:pic>
        <p:nvPicPr>
          <p:cNvPr id="95" name="Picture 94" descr="Test result for bio"/>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219200" y="4038600"/>
            <a:ext cx="3581400" cy="2261691"/>
          </a:xfrm>
          <a:prstGeom prst="rect">
            <a:avLst/>
          </a:prstGeom>
          <a:noFill/>
          <a:ln>
            <a:noFill/>
          </a:ln>
        </p:spPr>
      </p:pic>
      <p:pic>
        <p:nvPicPr>
          <p:cNvPr id="96" name="Picture 95" descr="second"/>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5105400" y="4003069"/>
            <a:ext cx="3884548" cy="2332752"/>
          </a:xfrm>
          <a:prstGeom prst="rect">
            <a:avLst/>
          </a:prstGeom>
          <a:noFill/>
          <a:ln>
            <a:noFill/>
          </a:ln>
        </p:spPr>
      </p:pic>
    </p:spTree>
    <p:extLst>
      <p:ext uri="{BB962C8B-B14F-4D97-AF65-F5344CB8AC3E}">
        <p14:creationId xmlns:p14="http://schemas.microsoft.com/office/powerpoint/2010/main" val="8815004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228600" y="2514600"/>
            <a:ext cx="6250927" cy="1880534"/>
          </a:xfrm>
        </p:spPr>
        <p:txBody>
          <a:bodyPr/>
          <a:lstStyle/>
          <a:p>
            <a:pPr algn="l"/>
            <a:r>
              <a:rPr lang="en-US" altLang="zh-CN" sz="5400" dirty="0"/>
              <a:t>Surface Enhanced Resonance Raman Scattering</a:t>
            </a:r>
            <a:endParaRPr lang="zh-CN" altLang="en-US" sz="5400" dirty="0"/>
          </a:p>
        </p:txBody>
      </p:sp>
    </p:spTree>
    <p:extLst>
      <p:ext uri="{BB962C8B-B14F-4D97-AF65-F5344CB8AC3E}">
        <p14:creationId xmlns:p14="http://schemas.microsoft.com/office/powerpoint/2010/main" val="8858412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SERRS</a:t>
            </a:r>
            <a:endParaRPr lang="zh-CN" altLang="en-US" dirty="0"/>
          </a:p>
        </p:txBody>
      </p:sp>
      <p:sp>
        <p:nvSpPr>
          <p:cNvPr id="3" name="内容占位符 2"/>
          <p:cNvSpPr>
            <a:spLocks noGrp="1"/>
          </p:cNvSpPr>
          <p:nvPr>
            <p:ph idx="1"/>
          </p:nvPr>
        </p:nvSpPr>
        <p:spPr/>
        <p:txBody>
          <a:bodyPr/>
          <a:lstStyle/>
          <a:p>
            <a:r>
              <a:rPr lang="en-US" altLang="zh-CN" sz="3200" dirty="0"/>
              <a:t>A</a:t>
            </a:r>
            <a:r>
              <a:rPr lang="en-US" altLang="zh-CN" sz="3200" dirty="0" smtClean="0"/>
              <a:t>dsorb </a:t>
            </a:r>
            <a:r>
              <a:rPr lang="en-US" altLang="zh-CN" sz="3200" dirty="0"/>
              <a:t>a </a:t>
            </a:r>
            <a:r>
              <a:rPr lang="en-US" altLang="zh-CN" sz="3200" dirty="0" smtClean="0"/>
              <a:t>colored </a:t>
            </a:r>
            <a:r>
              <a:rPr lang="en-US" altLang="zh-CN" sz="3200" dirty="0"/>
              <a:t>molecule onto </a:t>
            </a:r>
            <a:r>
              <a:rPr lang="en-US" altLang="zh-CN" sz="3200" dirty="0" smtClean="0"/>
              <a:t>a suitable </a:t>
            </a:r>
            <a:r>
              <a:rPr lang="en-US" altLang="zh-CN" sz="3200" dirty="0"/>
              <a:t>roughened metal surface. </a:t>
            </a:r>
            <a:endParaRPr lang="en-US" altLang="zh-CN" sz="3200" dirty="0" smtClean="0"/>
          </a:p>
          <a:p>
            <a:r>
              <a:rPr lang="en-US" altLang="zh-CN" sz="3200" dirty="0" smtClean="0"/>
              <a:t>Irradiate surface </a:t>
            </a:r>
            <a:r>
              <a:rPr lang="en-US" altLang="zh-CN" sz="3200" dirty="0"/>
              <a:t>with a </a:t>
            </a:r>
            <a:r>
              <a:rPr lang="en-US" altLang="zh-CN" sz="3200" dirty="0" smtClean="0"/>
              <a:t>laser beam </a:t>
            </a:r>
          </a:p>
          <a:p>
            <a:r>
              <a:rPr lang="en-US" altLang="zh-CN" sz="3200" dirty="0" smtClean="0"/>
              <a:t>Collect scattering with a standard </a:t>
            </a:r>
            <a:r>
              <a:rPr lang="en-US" altLang="zh-CN" sz="3200" dirty="0"/>
              <a:t>Raman spectrometer</a:t>
            </a:r>
            <a:r>
              <a:rPr lang="en-US" altLang="zh-CN" sz="3200" dirty="0" smtClean="0"/>
              <a:t>.</a:t>
            </a:r>
          </a:p>
          <a:p>
            <a:r>
              <a:rPr lang="en-US" altLang="zh-CN" sz="3200" dirty="0"/>
              <a:t>A roughened surface </a:t>
            </a:r>
            <a:r>
              <a:rPr lang="en-US" altLang="zh-CN" sz="3200" dirty="0" smtClean="0"/>
              <a:t>is required </a:t>
            </a:r>
            <a:r>
              <a:rPr lang="en-US" altLang="zh-CN" sz="3200" dirty="0"/>
              <a:t>for scattering</a:t>
            </a:r>
            <a:endParaRPr lang="zh-CN" altLang="en-US" sz="3200" dirty="0"/>
          </a:p>
        </p:txBody>
      </p:sp>
    </p:spTree>
    <p:extLst>
      <p:ext uri="{BB962C8B-B14F-4D97-AF65-F5344CB8AC3E}">
        <p14:creationId xmlns:p14="http://schemas.microsoft.com/office/powerpoint/2010/main" val="18511877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SERRS</a:t>
            </a:r>
            <a:endParaRPr lang="zh-CN" altLang="en-US" dirty="0"/>
          </a:p>
        </p:txBody>
      </p:sp>
      <p:sp>
        <p:nvSpPr>
          <p:cNvPr id="3" name="内容占位符 2"/>
          <p:cNvSpPr>
            <a:spLocks noGrp="1"/>
          </p:cNvSpPr>
          <p:nvPr>
            <p:ph idx="1"/>
          </p:nvPr>
        </p:nvSpPr>
        <p:spPr/>
        <p:txBody>
          <a:bodyPr>
            <a:normAutofit/>
          </a:bodyPr>
          <a:lstStyle/>
          <a:p>
            <a:r>
              <a:rPr lang="en-US" altLang="zh-CN" sz="3200" dirty="0"/>
              <a:t>Silver gives better </a:t>
            </a:r>
            <a:r>
              <a:rPr lang="en-US" altLang="zh-CN" sz="3200" dirty="0" smtClean="0"/>
              <a:t>enhancement than gold</a:t>
            </a:r>
          </a:p>
          <a:p>
            <a:r>
              <a:rPr lang="en-US" altLang="zh-CN" sz="3200" dirty="0" smtClean="0"/>
              <a:t>To obtain </a:t>
            </a:r>
            <a:r>
              <a:rPr lang="en-US" altLang="zh-CN" sz="3200" dirty="0"/>
              <a:t>maximum enhancement </a:t>
            </a:r>
            <a:r>
              <a:rPr lang="en-US" altLang="zh-CN" sz="3200" dirty="0" smtClean="0"/>
              <a:t>the particles </a:t>
            </a:r>
            <a:r>
              <a:rPr lang="en-US" altLang="zh-CN" sz="3200" dirty="0"/>
              <a:t>need to be aggregated </a:t>
            </a:r>
            <a:r>
              <a:rPr lang="en-US" altLang="zh-CN" sz="3200" dirty="0" smtClean="0"/>
              <a:t>into discrete clusters</a:t>
            </a:r>
          </a:p>
          <a:p>
            <a:r>
              <a:rPr lang="en-US" altLang="zh-CN" sz="3200" dirty="0"/>
              <a:t>The nature of the </a:t>
            </a:r>
            <a:r>
              <a:rPr lang="en-US" altLang="zh-CN" sz="3200" dirty="0" smtClean="0"/>
              <a:t>aggregating agent </a:t>
            </a:r>
            <a:r>
              <a:rPr lang="en-US" altLang="zh-CN" sz="3200" dirty="0"/>
              <a:t>depends on the </a:t>
            </a:r>
            <a:r>
              <a:rPr lang="en-US" altLang="zh-CN" sz="3200" dirty="0" smtClean="0"/>
              <a:t>chemical adsorption </a:t>
            </a:r>
            <a:r>
              <a:rPr lang="en-US" altLang="zh-CN" sz="3200" dirty="0"/>
              <a:t>properties of the </a:t>
            </a:r>
            <a:r>
              <a:rPr lang="en-US" altLang="zh-CN" sz="3200" dirty="0" err="1" smtClean="0"/>
              <a:t>analyte</a:t>
            </a:r>
            <a:endParaRPr lang="zh-CN" altLang="en-US" sz="3200" dirty="0"/>
          </a:p>
        </p:txBody>
      </p:sp>
    </p:spTree>
    <p:extLst>
      <p:ext uri="{BB962C8B-B14F-4D97-AF65-F5344CB8AC3E}">
        <p14:creationId xmlns:p14="http://schemas.microsoft.com/office/powerpoint/2010/main" val="10165406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SERRS</a:t>
            </a:r>
            <a:endParaRPr lang="zh-CN" altLang="en-US" dirty="0"/>
          </a:p>
        </p:txBody>
      </p:sp>
      <p:sp>
        <p:nvSpPr>
          <p:cNvPr id="3" name="内容占位符 2"/>
          <p:cNvSpPr>
            <a:spLocks noGrp="1"/>
          </p:cNvSpPr>
          <p:nvPr>
            <p:ph idx="1"/>
          </p:nvPr>
        </p:nvSpPr>
        <p:spPr/>
        <p:txBody>
          <a:bodyPr/>
          <a:lstStyle/>
          <a:p>
            <a:pPr marL="0" indent="0">
              <a:buNone/>
            </a:pPr>
            <a:r>
              <a:rPr lang="en-US" altLang="zh-CN" sz="3200" dirty="0" smtClean="0"/>
              <a:t>DNA </a:t>
            </a:r>
            <a:r>
              <a:rPr lang="en-US" altLang="zh-CN" sz="3200" dirty="0"/>
              <a:t>does not meet the requirements </a:t>
            </a:r>
            <a:r>
              <a:rPr lang="en-US" altLang="zh-CN" sz="3200" dirty="0" smtClean="0"/>
              <a:t>for SERRS</a:t>
            </a:r>
          </a:p>
          <a:p>
            <a:r>
              <a:rPr lang="en-US" altLang="zh-CN" sz="3200" dirty="0"/>
              <a:t>lack of a </a:t>
            </a:r>
            <a:r>
              <a:rPr lang="en-US" altLang="zh-CN" sz="3200" dirty="0" smtClean="0"/>
              <a:t>suitable visible </a:t>
            </a:r>
            <a:r>
              <a:rPr lang="en-US" altLang="zh-CN" sz="3200" dirty="0" err="1" smtClean="0"/>
              <a:t>chromophore</a:t>
            </a:r>
            <a:endParaRPr lang="en-US" altLang="zh-CN" sz="3200" dirty="0" smtClean="0"/>
          </a:p>
          <a:p>
            <a:r>
              <a:rPr lang="en-US" altLang="zh-CN" sz="3200" dirty="0" smtClean="0"/>
              <a:t>Highly negatively </a:t>
            </a:r>
            <a:r>
              <a:rPr lang="en-US" altLang="zh-CN" sz="3200" dirty="0"/>
              <a:t>charged phosphate </a:t>
            </a:r>
            <a:r>
              <a:rPr lang="en-US" altLang="zh-CN" sz="3200" dirty="0" smtClean="0"/>
              <a:t>backbone</a:t>
            </a:r>
          </a:p>
          <a:p>
            <a:endParaRPr lang="zh-CN" altLang="en-US" dirty="0"/>
          </a:p>
        </p:txBody>
      </p:sp>
    </p:spTree>
    <p:extLst>
      <p:ext uri="{BB962C8B-B14F-4D97-AF65-F5344CB8AC3E}">
        <p14:creationId xmlns:p14="http://schemas.microsoft.com/office/powerpoint/2010/main" val="9150061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SERRS</a:t>
            </a:r>
            <a:endParaRPr lang="zh-CN" altLang="en-US" dirty="0"/>
          </a:p>
        </p:txBody>
      </p:sp>
      <p:sp>
        <p:nvSpPr>
          <p:cNvPr id="3" name="内容占位符 2"/>
          <p:cNvSpPr>
            <a:spLocks noGrp="1"/>
          </p:cNvSpPr>
          <p:nvPr>
            <p:ph idx="1"/>
          </p:nvPr>
        </p:nvSpPr>
        <p:spPr/>
        <p:txBody>
          <a:bodyPr/>
          <a:lstStyle/>
          <a:p>
            <a:r>
              <a:rPr lang="en-US" altLang="zh-CN" dirty="0"/>
              <a:t>To make DNA SERRS </a:t>
            </a:r>
            <a:r>
              <a:rPr lang="en-US" altLang="zh-CN" dirty="0" smtClean="0"/>
              <a:t>active</a:t>
            </a:r>
          </a:p>
          <a:p>
            <a:r>
              <a:rPr lang="en-US" altLang="zh-CN" dirty="0"/>
              <a:t>A</a:t>
            </a:r>
            <a:r>
              <a:rPr lang="en-US" altLang="zh-CN" dirty="0" smtClean="0"/>
              <a:t>dd </a:t>
            </a:r>
            <a:r>
              <a:rPr lang="en-US" altLang="zh-CN" dirty="0"/>
              <a:t>a label either as a </a:t>
            </a:r>
            <a:r>
              <a:rPr lang="en-US" altLang="zh-CN" dirty="0" smtClean="0"/>
              <a:t>non-sequence specific </a:t>
            </a:r>
            <a:r>
              <a:rPr lang="en-US" altLang="zh-CN" dirty="0" err="1"/>
              <a:t>intercalator</a:t>
            </a:r>
            <a:r>
              <a:rPr lang="en-US" altLang="zh-CN" dirty="0"/>
              <a:t> or as a specific </a:t>
            </a:r>
            <a:r>
              <a:rPr lang="en-US" altLang="zh-CN" dirty="0" smtClean="0"/>
              <a:t>label covalently </a:t>
            </a:r>
            <a:r>
              <a:rPr lang="en-US" altLang="zh-CN" dirty="0"/>
              <a:t>attached to a unique </a:t>
            </a:r>
            <a:r>
              <a:rPr lang="en-US" altLang="zh-CN" dirty="0" smtClean="0"/>
              <a:t>probe sequence</a:t>
            </a:r>
          </a:p>
          <a:p>
            <a:r>
              <a:rPr lang="en-US" altLang="zh-CN" dirty="0"/>
              <a:t>D</a:t>
            </a:r>
            <a:r>
              <a:rPr lang="en-US" altLang="zh-CN" dirty="0" smtClean="0"/>
              <a:t>own </a:t>
            </a:r>
            <a:r>
              <a:rPr lang="en-US" altLang="zh-CN" dirty="0"/>
              <a:t>side of using </a:t>
            </a:r>
            <a:r>
              <a:rPr lang="en-US" altLang="zh-CN" dirty="0" err="1" smtClean="0"/>
              <a:t>intercalators</a:t>
            </a:r>
            <a:r>
              <a:rPr lang="en-US" altLang="zh-CN" dirty="0"/>
              <a:t> </a:t>
            </a:r>
            <a:r>
              <a:rPr lang="en-US" altLang="zh-CN" dirty="0" smtClean="0"/>
              <a:t>: </a:t>
            </a:r>
            <a:r>
              <a:rPr lang="en-US" altLang="zh-CN" dirty="0"/>
              <a:t>no sequence specific </a:t>
            </a:r>
            <a:r>
              <a:rPr lang="en-US" altLang="zh-CN" dirty="0" smtClean="0"/>
              <a:t>information generated</a:t>
            </a:r>
            <a:r>
              <a:rPr lang="en-US" altLang="zh-CN" dirty="0"/>
              <a:t>.</a:t>
            </a:r>
            <a:endParaRPr lang="zh-CN" altLang="en-US" dirty="0"/>
          </a:p>
        </p:txBody>
      </p:sp>
    </p:spTree>
    <p:extLst>
      <p:ext uri="{BB962C8B-B14F-4D97-AF65-F5344CB8AC3E}">
        <p14:creationId xmlns:p14="http://schemas.microsoft.com/office/powerpoint/2010/main" val="29095139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371600"/>
            <a:ext cx="8001000" cy="369332"/>
          </a:xfrm>
          <a:prstGeom prst="rect">
            <a:avLst/>
          </a:prstGeom>
          <a:noFill/>
        </p:spPr>
        <p:txBody>
          <a:bodyPr wrap="square" rtlCol="0">
            <a:spAutoFit/>
          </a:bodyPr>
          <a:lstStyle/>
          <a:p>
            <a:pPr marL="285750" indent="-285750">
              <a:buFont typeface="Arial" pitchFamily="34" charset="0"/>
              <a:buChar char="•"/>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133600"/>
            <a:ext cx="2462213" cy="3596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标题 3"/>
          <p:cNvSpPr>
            <a:spLocks noGrp="1"/>
          </p:cNvSpPr>
          <p:nvPr>
            <p:ph type="title"/>
          </p:nvPr>
        </p:nvSpPr>
        <p:spPr>
          <a:xfrm>
            <a:off x="990600" y="609600"/>
            <a:ext cx="8229600" cy="1252728"/>
          </a:xfrm>
        </p:spPr>
        <p:txBody>
          <a:bodyPr>
            <a:normAutofit fontScale="90000"/>
          </a:bodyPr>
          <a:lstStyle/>
          <a:p>
            <a:r>
              <a:rPr lang="en-US" altLang="zh-CN" dirty="0"/>
              <a:t>Surface Enhanced Resonance Raman Scattering (SERRS)</a:t>
            </a:r>
            <a:br>
              <a:rPr lang="en-US" altLang="zh-CN" dirty="0"/>
            </a:br>
            <a:endParaRPr lang="zh-CN" altLang="en-US" dirty="0"/>
          </a:p>
        </p:txBody>
      </p:sp>
    </p:spTree>
    <p:extLst>
      <p:ext uri="{BB962C8B-B14F-4D97-AF65-F5344CB8AC3E}">
        <p14:creationId xmlns:p14="http://schemas.microsoft.com/office/powerpoint/2010/main" val="10510861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2209800"/>
            <a:ext cx="8001000" cy="3323987"/>
          </a:xfrm>
          <a:prstGeom prst="rect">
            <a:avLst/>
          </a:prstGeom>
          <a:noFill/>
        </p:spPr>
        <p:txBody>
          <a:bodyPr wrap="square" rtlCol="0">
            <a:spAutoFit/>
          </a:bodyPr>
          <a:lstStyle/>
          <a:p>
            <a:pPr marL="285750" indent="-285750">
              <a:buFont typeface="Arial" pitchFamily="34" charset="0"/>
              <a:buChar char="•"/>
            </a:pPr>
            <a:r>
              <a:rPr lang="en-US" sz="2400" dirty="0">
                <a:solidFill>
                  <a:schemeClr val="bg1">
                    <a:lumMod val="20000"/>
                    <a:lumOff val="80000"/>
                  </a:schemeClr>
                </a:solidFill>
              </a:rPr>
              <a:t>One attractive aspect </a:t>
            </a:r>
            <a:r>
              <a:rPr lang="en-US" sz="2400" dirty="0" smtClean="0">
                <a:solidFill>
                  <a:schemeClr val="bg1">
                    <a:lumMod val="20000"/>
                    <a:lumOff val="80000"/>
                  </a:schemeClr>
                </a:solidFill>
              </a:rPr>
              <a:t>of SERRS </a:t>
            </a:r>
            <a:r>
              <a:rPr lang="en-US" sz="2400" dirty="0">
                <a:solidFill>
                  <a:schemeClr val="bg1">
                    <a:lumMod val="20000"/>
                    <a:lumOff val="80000"/>
                  </a:schemeClr>
                </a:solidFill>
              </a:rPr>
              <a:t>over complementary technologies is the reported ease of performing multiplexed </a:t>
            </a:r>
            <a:r>
              <a:rPr lang="en-US" sz="2400" dirty="0" smtClean="0">
                <a:solidFill>
                  <a:schemeClr val="bg1">
                    <a:lumMod val="20000"/>
                    <a:lumOff val="80000"/>
                  </a:schemeClr>
                </a:solidFill>
              </a:rPr>
              <a:t>experiments without </a:t>
            </a:r>
            <a:r>
              <a:rPr lang="en-US" sz="2400" dirty="0">
                <a:solidFill>
                  <a:schemeClr val="bg1">
                    <a:lumMod val="20000"/>
                    <a:lumOff val="80000"/>
                  </a:schemeClr>
                </a:solidFill>
              </a:rPr>
              <a:t>the need for separation of each of the individual </a:t>
            </a:r>
            <a:r>
              <a:rPr lang="en-US" sz="2400" dirty="0" smtClean="0">
                <a:solidFill>
                  <a:schemeClr val="bg1">
                    <a:lumMod val="20000"/>
                    <a:lumOff val="80000"/>
                  </a:schemeClr>
                </a:solidFill>
              </a:rPr>
              <a:t>components</a:t>
            </a:r>
          </a:p>
          <a:p>
            <a:pPr marL="285750" indent="-285750">
              <a:buFont typeface="Arial" pitchFamily="34" charset="0"/>
              <a:buChar char="•"/>
            </a:pPr>
            <a:r>
              <a:rPr lang="en-US" sz="2400" dirty="0" smtClean="0">
                <a:solidFill>
                  <a:schemeClr val="bg1">
                    <a:lumMod val="20000"/>
                    <a:lumOff val="80000"/>
                  </a:schemeClr>
                </a:solidFill>
              </a:rPr>
              <a:t>This </a:t>
            </a:r>
            <a:r>
              <a:rPr lang="en-US" sz="2400" dirty="0">
                <a:solidFill>
                  <a:schemeClr val="bg1">
                    <a:lumMod val="20000"/>
                    <a:lumOff val="80000"/>
                  </a:schemeClr>
                </a:solidFill>
              </a:rPr>
              <a:t>benefit has been demonstrated in determining a number of nucleic acid sequences employing commercially available SERRS-active </a:t>
            </a:r>
            <a:r>
              <a:rPr lang="en-US" sz="2400" dirty="0" smtClean="0">
                <a:solidFill>
                  <a:schemeClr val="bg1">
                    <a:lumMod val="20000"/>
                    <a:lumOff val="80000"/>
                  </a:schemeClr>
                </a:solidFill>
              </a:rPr>
              <a:t>fluorescent labels</a:t>
            </a:r>
            <a:endParaRPr lang="en-US" sz="2400" dirty="0">
              <a:solidFill>
                <a:schemeClr val="bg1">
                  <a:lumMod val="20000"/>
                  <a:lumOff val="80000"/>
                </a:schemeClr>
              </a:solidFill>
            </a:endParaRPr>
          </a:p>
          <a:p>
            <a:pPr marL="285750" indent="-285750">
              <a:buFont typeface="Arial" pitchFamily="34" charset="0"/>
              <a:buChar char="•"/>
            </a:pPr>
            <a:endParaRPr lang="en-US" dirty="0">
              <a:solidFill>
                <a:schemeClr val="bg1">
                  <a:lumMod val="20000"/>
                  <a:lumOff val="80000"/>
                </a:schemeClr>
              </a:solidFill>
            </a:endParaRPr>
          </a:p>
        </p:txBody>
      </p:sp>
      <p:sp>
        <p:nvSpPr>
          <p:cNvPr id="2" name="标题 1"/>
          <p:cNvSpPr>
            <a:spLocks noGrp="1"/>
          </p:cNvSpPr>
          <p:nvPr>
            <p:ph type="title"/>
          </p:nvPr>
        </p:nvSpPr>
        <p:spPr>
          <a:xfrm>
            <a:off x="1030759" y="685800"/>
            <a:ext cx="8229600" cy="1252728"/>
          </a:xfrm>
        </p:spPr>
        <p:txBody>
          <a:bodyPr>
            <a:normAutofit/>
          </a:bodyPr>
          <a:lstStyle/>
          <a:p>
            <a:r>
              <a:rPr lang="en-US" altLang="zh-CN" dirty="0">
                <a:solidFill>
                  <a:schemeClr val="bg1">
                    <a:lumMod val="20000"/>
                    <a:lumOff val="80000"/>
                  </a:schemeClr>
                </a:solidFill>
              </a:rPr>
              <a:t>Advantages of SERRS</a:t>
            </a:r>
            <a:br>
              <a:rPr lang="en-US" altLang="zh-CN" dirty="0">
                <a:solidFill>
                  <a:schemeClr val="bg1">
                    <a:lumMod val="20000"/>
                    <a:lumOff val="80000"/>
                  </a:schemeClr>
                </a:solidFill>
              </a:rPr>
            </a:br>
            <a:endParaRPr lang="zh-CN" altLang="en-US" dirty="0">
              <a:solidFill>
                <a:schemeClr val="bg1">
                  <a:lumMod val="20000"/>
                  <a:lumOff val="80000"/>
                </a:schemeClr>
              </a:solidFill>
            </a:endParaRPr>
          </a:p>
        </p:txBody>
      </p:sp>
    </p:spTree>
    <p:extLst>
      <p:ext uri="{BB962C8B-B14F-4D97-AF65-F5344CB8AC3E}">
        <p14:creationId xmlns:p14="http://schemas.microsoft.com/office/powerpoint/2010/main" val="11443648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826375" cy="1376362"/>
          </a:xfrm>
        </p:spPr>
        <p:txBody>
          <a:bodyPr>
            <a:normAutofit/>
          </a:bodyPr>
          <a:lstStyle/>
          <a:p>
            <a:r>
              <a:rPr lang="en-US" dirty="0" smtClean="0"/>
              <a:t>Surface Enhanced Resonance Raman Scattering (SERRS)</a:t>
            </a:r>
            <a:endParaRPr lang="en-US" dirty="0"/>
          </a:p>
        </p:txBody>
      </p:sp>
      <p:sp>
        <p:nvSpPr>
          <p:cNvPr id="3" name="Content Placeholder 2"/>
          <p:cNvSpPr>
            <a:spLocks noGrp="1"/>
          </p:cNvSpPr>
          <p:nvPr>
            <p:ph idx="1"/>
          </p:nvPr>
        </p:nvSpPr>
        <p:spPr>
          <a:xfrm>
            <a:off x="1219200" y="2286000"/>
            <a:ext cx="7551738" cy="4956175"/>
          </a:xfrm>
        </p:spPr>
        <p:txBody>
          <a:bodyPr/>
          <a:lstStyle/>
          <a:p>
            <a:r>
              <a:rPr lang="en-US" sz="3200" dirty="0" smtClean="0"/>
              <a:t>Designed to perform 2 tasks</a:t>
            </a:r>
          </a:p>
          <a:p>
            <a:pPr lvl="1"/>
            <a:r>
              <a:rPr lang="en-US" sz="2800" dirty="0" smtClean="0"/>
              <a:t>1. </a:t>
            </a:r>
            <a:r>
              <a:rPr lang="en-US" sz="2800" dirty="0"/>
              <a:t>B</a:t>
            </a:r>
            <a:r>
              <a:rPr lang="en-US" sz="2800" dirty="0" smtClean="0"/>
              <a:t>e able to trap the streptavidin-coated microspheres in order to capture </a:t>
            </a:r>
            <a:r>
              <a:rPr lang="en-US" sz="2800" dirty="0" err="1" smtClean="0"/>
              <a:t>biotinylated</a:t>
            </a:r>
            <a:r>
              <a:rPr lang="en-US" sz="2800" dirty="0" smtClean="0"/>
              <a:t> PCR product</a:t>
            </a:r>
          </a:p>
          <a:p>
            <a:pPr lvl="1"/>
            <a:r>
              <a:rPr lang="en-US" sz="2800" dirty="0" smtClean="0"/>
              <a:t>2. Mix the effluent from the packed bead after thermal release</a:t>
            </a:r>
          </a:p>
        </p:txBody>
      </p:sp>
    </p:spTree>
    <p:extLst>
      <p:ext uri="{BB962C8B-B14F-4D97-AF65-F5344CB8AC3E}">
        <p14:creationId xmlns:p14="http://schemas.microsoft.com/office/powerpoint/2010/main" val="4295588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Specifications</a:t>
            </a:r>
            <a:endParaRPr lang="en-US" dirty="0"/>
          </a:p>
        </p:txBody>
      </p:sp>
      <p:sp>
        <p:nvSpPr>
          <p:cNvPr id="3" name="Content Placeholder 2"/>
          <p:cNvSpPr>
            <a:spLocks noGrp="1"/>
          </p:cNvSpPr>
          <p:nvPr>
            <p:ph idx="1"/>
          </p:nvPr>
        </p:nvSpPr>
        <p:spPr/>
        <p:txBody>
          <a:bodyPr>
            <a:normAutofit/>
          </a:bodyPr>
          <a:lstStyle/>
          <a:p>
            <a:r>
              <a:rPr lang="en-US" sz="1800" dirty="0" err="1" smtClean="0"/>
              <a:t>Microfilter</a:t>
            </a:r>
            <a:r>
              <a:rPr lang="en-US" sz="1800" dirty="0" smtClean="0"/>
              <a:t> membrane was used to retain beads within the device</a:t>
            </a:r>
          </a:p>
          <a:p>
            <a:r>
              <a:rPr lang="en-US" sz="1800" dirty="0" smtClean="0"/>
              <a:t>Dimensions:</a:t>
            </a:r>
          </a:p>
          <a:p>
            <a:pPr lvl="1"/>
            <a:r>
              <a:rPr lang="en-US" sz="1800" dirty="0" smtClean="0"/>
              <a:t>110 um long channels</a:t>
            </a:r>
          </a:p>
          <a:p>
            <a:pPr lvl="1"/>
            <a:r>
              <a:rPr lang="en-US" sz="1800" dirty="0" smtClean="0"/>
              <a:t>26um x 100um</a:t>
            </a:r>
          </a:p>
          <a:p>
            <a:pPr lvl="1"/>
            <a:r>
              <a:rPr lang="en-US" sz="1800" dirty="0" smtClean="0"/>
              <a:t>Spaced in 8 um intervals</a:t>
            </a:r>
          </a:p>
          <a:p>
            <a:pPr lvl="1"/>
            <a:endParaRPr lang="en-US"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352800"/>
            <a:ext cx="5562600" cy="281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65294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Fabrication</a:t>
            </a:r>
            <a:endParaRPr lang="en-US" dirty="0"/>
          </a:p>
        </p:txBody>
      </p:sp>
      <p:sp>
        <p:nvSpPr>
          <p:cNvPr id="3" name="Content Placeholder 2"/>
          <p:cNvSpPr>
            <a:spLocks noGrp="1"/>
          </p:cNvSpPr>
          <p:nvPr>
            <p:ph idx="1"/>
          </p:nvPr>
        </p:nvSpPr>
        <p:spPr/>
        <p:txBody>
          <a:bodyPr>
            <a:normAutofit/>
          </a:bodyPr>
          <a:lstStyle/>
          <a:p>
            <a:r>
              <a:rPr lang="en-US" sz="2400" dirty="0" smtClean="0"/>
              <a:t>The device was fabricated using PDMS material to decrease cause and make easier to dispose</a:t>
            </a:r>
          </a:p>
          <a:p>
            <a:r>
              <a:rPr lang="en-US" sz="2400" dirty="0"/>
              <a:t>M</a:t>
            </a:r>
            <a:r>
              <a:rPr lang="en-US" sz="2400" dirty="0" smtClean="0"/>
              <a:t>olded in a Si master mold that was fabricated using traditional photolithography and bulk micro machining methods.</a:t>
            </a:r>
            <a:endParaRPr lang="en-US" sz="24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1364"/>
          <a:stretch/>
        </p:blipFill>
        <p:spPr bwMode="auto">
          <a:xfrm>
            <a:off x="5484341" y="4399004"/>
            <a:ext cx="2724150" cy="188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5052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SERRS </a:t>
            </a:r>
            <a:r>
              <a:rPr lang="en-US" dirty="0"/>
              <a:t>E</a:t>
            </a:r>
            <a:r>
              <a:rPr lang="en-US" dirty="0" smtClean="0"/>
              <a:t>xperimental Setup</a:t>
            </a:r>
            <a:endParaRPr lang="en-US" dirty="0"/>
          </a:p>
        </p:txBody>
      </p:sp>
      <p:sp>
        <p:nvSpPr>
          <p:cNvPr id="3" name="Content Placeholder 2"/>
          <p:cNvSpPr>
            <a:spLocks noGrp="1"/>
          </p:cNvSpPr>
          <p:nvPr>
            <p:ph idx="1"/>
          </p:nvPr>
        </p:nvSpPr>
        <p:spPr/>
        <p:txBody>
          <a:bodyPr>
            <a:normAutofit fontScale="92500"/>
          </a:bodyPr>
          <a:lstStyle/>
          <a:p>
            <a:r>
              <a:rPr lang="en-US" dirty="0" smtClean="0"/>
              <a:t>Fluids </a:t>
            </a:r>
            <a:r>
              <a:rPr lang="en-US" dirty="0" smtClean="0"/>
              <a:t>are controlled on-chip by means of two external precision syringe pumps fitted with 25-uL syringes. These pumps are controlled using a </a:t>
            </a:r>
            <a:r>
              <a:rPr lang="en-US" dirty="0" err="1" smtClean="0"/>
              <a:t>Labview</a:t>
            </a:r>
            <a:r>
              <a:rPr lang="en-US" dirty="0" smtClean="0"/>
              <a:t> environment. Each pump is operated at a constant flow rate. </a:t>
            </a:r>
          </a:p>
          <a:p>
            <a:r>
              <a:rPr lang="en-US" dirty="0" smtClean="0"/>
              <a:t>Raman measurements are taken for on and off chip using a </a:t>
            </a:r>
            <a:r>
              <a:rPr lang="en-US" dirty="0" err="1" smtClean="0"/>
              <a:t>raman</a:t>
            </a:r>
            <a:r>
              <a:rPr lang="en-US" dirty="0" smtClean="0"/>
              <a:t> systems fiber-coupled portable spectrometer. </a:t>
            </a:r>
          </a:p>
          <a:p>
            <a:r>
              <a:rPr lang="en-US" dirty="0" smtClean="0"/>
              <a:t>The spectrometer is adapted with long working distance to enable SERRS signals to be collected. </a:t>
            </a:r>
          </a:p>
          <a:p>
            <a:r>
              <a:rPr lang="en-US" dirty="0" smtClean="0"/>
              <a:t>In order to achieve the elevated temperature of 95 degrees Celsius a miniature </a:t>
            </a:r>
            <a:r>
              <a:rPr lang="en-US" dirty="0" err="1" smtClean="0"/>
              <a:t>peltier</a:t>
            </a:r>
            <a:r>
              <a:rPr lang="en-US" dirty="0" smtClean="0"/>
              <a:t> heating system was used. </a:t>
            </a:r>
          </a:p>
          <a:p>
            <a:endParaRPr lang="en-US" dirty="0" smtClean="0"/>
          </a:p>
          <a:p>
            <a:endParaRPr lang="en-US" dirty="0"/>
          </a:p>
        </p:txBody>
      </p:sp>
    </p:spTree>
    <p:extLst>
      <p:ext uri="{BB962C8B-B14F-4D97-AF65-F5344CB8AC3E}">
        <p14:creationId xmlns:p14="http://schemas.microsoft.com/office/powerpoint/2010/main" val="29794230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066800" y="1295400"/>
            <a:ext cx="7551738" cy="4956175"/>
          </a:xfrm>
        </p:spPr>
        <p:txBody>
          <a:bodyPr>
            <a:normAutofit/>
          </a:bodyPr>
          <a:lstStyle/>
          <a:p>
            <a:r>
              <a:rPr lang="en-US" sz="1800" dirty="0"/>
              <a:t>J. Sánchez Del Río a , L.G. </a:t>
            </a:r>
            <a:r>
              <a:rPr lang="en-US" sz="1800" dirty="0" err="1"/>
              <a:t>Carrascosa</a:t>
            </a:r>
            <a:r>
              <a:rPr lang="en-US" sz="1800" dirty="0"/>
              <a:t> a , F.J. Blanco B , M. Moreno a , J. </a:t>
            </a:r>
            <a:r>
              <a:rPr lang="en-US" sz="1800" dirty="0" err="1"/>
              <a:t>Berganzo</a:t>
            </a:r>
            <a:r>
              <a:rPr lang="en-US" sz="1800" dirty="0"/>
              <a:t> B , A. </a:t>
            </a:r>
            <a:r>
              <a:rPr lang="en-US" sz="1800" dirty="0" err="1"/>
              <a:t>Calle</a:t>
            </a:r>
            <a:r>
              <a:rPr lang="en-US" sz="1800" dirty="0"/>
              <a:t> a , C. </a:t>
            </a:r>
            <a:r>
              <a:rPr lang="en-US" sz="1800" dirty="0" err="1"/>
              <a:t>Domínguez</a:t>
            </a:r>
            <a:r>
              <a:rPr lang="en-US" sz="1800" dirty="0"/>
              <a:t> a and L. M. </a:t>
            </a:r>
            <a:r>
              <a:rPr lang="en-US" sz="1800" dirty="0" err="1"/>
              <a:t>Lechuga</a:t>
            </a:r>
            <a:r>
              <a:rPr lang="en-US" sz="1800" dirty="0"/>
              <a:t> a. "Lab-on-a-chip Platforms Based on Highly Sensitive </a:t>
            </a:r>
            <a:r>
              <a:rPr lang="en-US" sz="1800" dirty="0" err="1"/>
              <a:t>Nanophotonic</a:t>
            </a:r>
            <a:r>
              <a:rPr lang="en-US" sz="1800" dirty="0"/>
              <a:t> Si Biosensors for Single Nucleotide DNA Testing." (</a:t>
            </a:r>
            <a:r>
              <a:rPr lang="en-US" sz="1800" dirty="0" err="1"/>
              <a:t>n.d.</a:t>
            </a:r>
            <a:r>
              <a:rPr lang="en-US" sz="1800" dirty="0"/>
              <a:t>): n. </a:t>
            </a:r>
            <a:r>
              <a:rPr lang="en-US" sz="1800" dirty="0" err="1"/>
              <a:t>pag</a:t>
            </a:r>
            <a:r>
              <a:rPr lang="en-US" sz="1800" dirty="0"/>
              <a:t>. 2010. Web</a:t>
            </a:r>
            <a:r>
              <a:rPr lang="en-US" sz="1800" dirty="0" smtClean="0"/>
              <a:t>.</a:t>
            </a:r>
          </a:p>
          <a:p>
            <a:r>
              <a:rPr lang="en-US" sz="1800" dirty="0"/>
              <a:t>Ling </a:t>
            </a:r>
            <a:r>
              <a:rPr lang="en-US" sz="1800" dirty="0" err="1"/>
              <a:t>Xie</a:t>
            </a:r>
            <a:r>
              <a:rPr lang="en-US" sz="1800" dirty="0"/>
              <a:t>, </a:t>
            </a:r>
            <a:r>
              <a:rPr lang="en-US" sz="1800" dirty="0" err="1"/>
              <a:t>Ser</a:t>
            </a:r>
            <a:r>
              <a:rPr lang="en-US" sz="1800" dirty="0"/>
              <a:t> </a:t>
            </a:r>
            <a:r>
              <a:rPr lang="en-US" sz="1800" dirty="0" err="1"/>
              <a:t>Choong</a:t>
            </a:r>
            <a:r>
              <a:rPr lang="en-US" sz="1800" dirty="0"/>
              <a:t> Chong, C. S. </a:t>
            </a:r>
            <a:r>
              <a:rPr lang="en-US" sz="1800" dirty="0" err="1"/>
              <a:t>Premachandran</a:t>
            </a:r>
            <a:r>
              <a:rPr lang="en-US" sz="1800" dirty="0"/>
              <a:t>, Michelle Chew and </a:t>
            </a:r>
            <a:r>
              <a:rPr lang="en-US" sz="1800" dirty="0" err="1"/>
              <a:t>Uppili</a:t>
            </a:r>
            <a:r>
              <a:rPr lang="en-US" sz="1800" dirty="0"/>
              <a:t> </a:t>
            </a:r>
            <a:r>
              <a:rPr lang="en-US" sz="1800" dirty="0" err="1"/>
              <a:t>Raghavan</a:t>
            </a:r>
            <a:r>
              <a:rPr lang="en-US" sz="1800" dirty="0"/>
              <a:t>. "Development of an Integrated Bio-Microfluidic Package with Micro-Valves and Reservoirs for a DNA Lab on a Chip (LOC) Application." (2006): n. </a:t>
            </a:r>
            <a:r>
              <a:rPr lang="en-US" sz="1800" dirty="0" err="1"/>
              <a:t>pag</a:t>
            </a:r>
            <a:r>
              <a:rPr lang="en-US" sz="1800" dirty="0"/>
              <a:t>. Web</a:t>
            </a:r>
            <a:r>
              <a:rPr lang="en-US" sz="1800" dirty="0" smtClean="0"/>
              <a:t>.</a:t>
            </a:r>
          </a:p>
          <a:p>
            <a:r>
              <a:rPr lang="en-US" sz="1800" dirty="0"/>
              <a:t>Ling </a:t>
            </a:r>
            <a:r>
              <a:rPr lang="en-US" sz="1800" dirty="0" err="1"/>
              <a:t>Xie</a:t>
            </a:r>
            <a:r>
              <a:rPr lang="en-US" sz="1800" dirty="0"/>
              <a:t>, C.S. </a:t>
            </a:r>
            <a:r>
              <a:rPr lang="en-US" sz="1800" dirty="0" err="1"/>
              <a:t>Premachandran</a:t>
            </a:r>
            <a:r>
              <a:rPr lang="en-US" sz="1800" dirty="0"/>
              <a:t>, Michelle Chew, </a:t>
            </a:r>
            <a:r>
              <a:rPr lang="en-US" sz="1800" dirty="0" err="1"/>
              <a:t>Ser</a:t>
            </a:r>
            <a:r>
              <a:rPr lang="en-US" sz="1800" dirty="0"/>
              <a:t> </a:t>
            </a:r>
            <a:r>
              <a:rPr lang="en-US" sz="1800" dirty="0" err="1"/>
              <a:t>Choong</a:t>
            </a:r>
            <a:r>
              <a:rPr lang="en-US" sz="1800" dirty="0"/>
              <a:t> Chong, Leong </a:t>
            </a:r>
            <a:r>
              <a:rPr lang="en-US" sz="1800" dirty="0" err="1"/>
              <a:t>Ching</a:t>
            </a:r>
            <a:r>
              <a:rPr lang="en-US" sz="1800" dirty="0"/>
              <a:t> </a:t>
            </a:r>
            <a:r>
              <a:rPr lang="en-US" sz="1800" dirty="0" err="1"/>
              <a:t>Wai</a:t>
            </a:r>
            <a:r>
              <a:rPr lang="en-US" sz="1800" dirty="0"/>
              <a:t> and John Lau. "Optimization of a Microfluidic Cartridge for Lab-on-a-Chip (LOC) Application and Bio-Testing for DNA/RNA Extraction." (2008): n. </a:t>
            </a:r>
            <a:r>
              <a:rPr lang="en-US" sz="1800" dirty="0" err="1"/>
              <a:t>pag</a:t>
            </a:r>
            <a:r>
              <a:rPr lang="en-US" sz="1800" dirty="0"/>
              <a:t>. Web.</a:t>
            </a:r>
          </a:p>
        </p:txBody>
      </p:sp>
    </p:spTree>
    <p:extLst>
      <p:ext uri="{BB962C8B-B14F-4D97-AF65-F5344CB8AC3E}">
        <p14:creationId xmlns:p14="http://schemas.microsoft.com/office/powerpoint/2010/main" val="22824255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(continued)</a:t>
            </a:r>
            <a:endParaRPr lang="en-US" dirty="0"/>
          </a:p>
        </p:txBody>
      </p:sp>
      <p:sp>
        <p:nvSpPr>
          <p:cNvPr id="3" name="Content Placeholder 2"/>
          <p:cNvSpPr>
            <a:spLocks noGrp="1"/>
          </p:cNvSpPr>
          <p:nvPr>
            <p:ph idx="1"/>
          </p:nvPr>
        </p:nvSpPr>
        <p:spPr>
          <a:xfrm>
            <a:off x="1066800" y="1143000"/>
            <a:ext cx="7551738" cy="4956175"/>
          </a:xfrm>
        </p:spPr>
        <p:txBody>
          <a:bodyPr>
            <a:noAutofit/>
          </a:bodyPr>
          <a:lstStyle/>
          <a:p>
            <a:r>
              <a:rPr lang="en-US" sz="1650" dirty="0"/>
              <a:t>Yasuyoshi Mori · </a:t>
            </a:r>
            <a:r>
              <a:rPr lang="en-US" sz="1650" dirty="0" err="1"/>
              <a:t>Tsugunori</a:t>
            </a:r>
            <a:r>
              <a:rPr lang="en-US" sz="1650" dirty="0"/>
              <a:t> </a:t>
            </a:r>
            <a:r>
              <a:rPr lang="en-US" sz="1650" dirty="0" err="1"/>
              <a:t>Notomi</a:t>
            </a:r>
            <a:r>
              <a:rPr lang="en-US" sz="1650" dirty="0"/>
              <a:t>. "Loop-mediated Isothermal </a:t>
            </a:r>
            <a:r>
              <a:rPr lang="en-US" sz="1650" dirty="0" err="1"/>
              <a:t>Amplifi</a:t>
            </a:r>
            <a:r>
              <a:rPr lang="en-US" sz="1650" dirty="0"/>
              <a:t> </a:t>
            </a:r>
            <a:r>
              <a:rPr lang="en-US" sz="1650" dirty="0" err="1"/>
              <a:t>Cation</a:t>
            </a:r>
            <a:r>
              <a:rPr lang="en-US" sz="1650" dirty="0"/>
              <a:t> (LAMP): A Rapid, Accurate, and Cost-effective Diagnostic Method for Infectious Diseases." (2009): n. </a:t>
            </a:r>
            <a:r>
              <a:rPr lang="en-US" sz="1650" dirty="0" err="1"/>
              <a:t>pag</a:t>
            </a:r>
            <a:r>
              <a:rPr lang="en-US" sz="1650" dirty="0"/>
              <a:t>. </a:t>
            </a:r>
            <a:r>
              <a:rPr lang="en-US" sz="1650" dirty="0" smtClean="0"/>
              <a:t>Web</a:t>
            </a:r>
          </a:p>
          <a:p>
            <a:r>
              <a:rPr lang="en-US" sz="1650" dirty="0"/>
              <a:t>D. Mark, S. </a:t>
            </a:r>
            <a:r>
              <a:rPr lang="en-US" sz="1650" dirty="0" err="1"/>
              <a:t>Haeberle</a:t>
            </a:r>
            <a:r>
              <a:rPr lang="en-US" sz="1650" dirty="0"/>
              <a:t>, S. Lutz, R. </a:t>
            </a:r>
            <a:r>
              <a:rPr lang="en-US" sz="1650" dirty="0" err="1"/>
              <a:t>Zengerle</a:t>
            </a:r>
            <a:r>
              <a:rPr lang="en-US" sz="1650" dirty="0"/>
              <a:t> and F. Von </a:t>
            </a:r>
            <a:r>
              <a:rPr lang="en-US" sz="1650" dirty="0" err="1"/>
              <a:t>Stetten</a:t>
            </a:r>
            <a:r>
              <a:rPr lang="en-US" sz="1650" dirty="0"/>
              <a:t>. "VACUUM SUPPORTED LIQUID WASTE HANDLING FOR DNA EXTRACTION ON CENTRIFUGALLY OPERATED LAB-ON-A-CHIP SYSTEMS." (2009): n. </a:t>
            </a:r>
            <a:r>
              <a:rPr lang="en-US" sz="1650" dirty="0" err="1"/>
              <a:t>pag</a:t>
            </a:r>
            <a:r>
              <a:rPr lang="en-US" sz="1650" dirty="0"/>
              <a:t>. Web</a:t>
            </a:r>
            <a:r>
              <a:rPr lang="en-US" sz="1650" dirty="0" smtClean="0"/>
              <a:t>.</a:t>
            </a:r>
          </a:p>
          <a:p>
            <a:pPr marL="285750" indent="-285750"/>
            <a:r>
              <a:rPr lang="en-US" sz="1650" dirty="0"/>
              <a:t>KUBICKI, WOJCIECH. "Injection, Separation and </a:t>
            </a:r>
            <a:r>
              <a:rPr lang="en-US" sz="1650" dirty="0" err="1"/>
              <a:t>Fluorimetric</a:t>
            </a:r>
            <a:r>
              <a:rPr lang="en-US" sz="1650" dirty="0"/>
              <a:t> Detection of DNA in Glass Lab-on-a-chip for Capillary Gel Electrophoresis." Department of </a:t>
            </a:r>
            <a:r>
              <a:rPr lang="en-US" sz="1650" dirty="0" err="1"/>
              <a:t>Microengineering</a:t>
            </a:r>
            <a:r>
              <a:rPr lang="en-US" sz="1650" dirty="0"/>
              <a:t> and </a:t>
            </a:r>
            <a:r>
              <a:rPr lang="en-US" sz="1650" dirty="0" err="1"/>
              <a:t>Photovoltaics</a:t>
            </a:r>
            <a:r>
              <a:rPr lang="en-US" sz="1650" dirty="0"/>
              <a:t>, Faculty of Microsystem Electronics and Photonics, </a:t>
            </a:r>
            <a:r>
              <a:rPr lang="en-US" sz="1650" dirty="0" err="1"/>
              <a:t>Wrocław</a:t>
            </a:r>
            <a:r>
              <a:rPr lang="en-US" sz="1650" dirty="0"/>
              <a:t> University of Technology, </a:t>
            </a:r>
            <a:r>
              <a:rPr lang="en-US" sz="1650" dirty="0" err="1"/>
              <a:t>Janiszewskiego</a:t>
            </a:r>
            <a:r>
              <a:rPr lang="en-US" sz="1650" dirty="0"/>
              <a:t> 11/17, 50-372 </a:t>
            </a:r>
            <a:r>
              <a:rPr lang="en-US" sz="1650" dirty="0" err="1"/>
              <a:t>Wrocław</a:t>
            </a:r>
            <a:r>
              <a:rPr lang="en-US" sz="1650" dirty="0"/>
              <a:t>, Poland, 2007. Web. 23 Nov. 2012. &lt;http://www.if.pwr.wroc.pl/~optappl/pdf/2011/no2/optappl_4102p409.pdf&gt;.</a:t>
            </a:r>
          </a:p>
          <a:p>
            <a:pPr marL="285750" indent="-285750"/>
            <a:r>
              <a:rPr lang="en-US" sz="1650" dirty="0"/>
              <a:t>KUBICKI, WOJCIECH. "Injection, Separation and </a:t>
            </a:r>
            <a:r>
              <a:rPr lang="en-US" sz="1650" dirty="0" err="1"/>
              <a:t>Fluorimetric</a:t>
            </a:r>
            <a:r>
              <a:rPr lang="en-US" sz="1650" dirty="0"/>
              <a:t> Detection of DNA in Glass Lab-on-a-chip for Capillary Gel Electrophoresis." Department of </a:t>
            </a:r>
            <a:r>
              <a:rPr lang="en-US" sz="1650" dirty="0" err="1"/>
              <a:t>Microengineering</a:t>
            </a:r>
            <a:r>
              <a:rPr lang="en-US" sz="1650" dirty="0"/>
              <a:t> and </a:t>
            </a:r>
            <a:r>
              <a:rPr lang="en-US" sz="1650" dirty="0" err="1"/>
              <a:t>Photovoltaics</a:t>
            </a:r>
            <a:r>
              <a:rPr lang="en-US" sz="1650" dirty="0"/>
              <a:t>, Faculty of Microsystem Electronics and Photonics, </a:t>
            </a:r>
            <a:r>
              <a:rPr lang="en-US" sz="1650" dirty="0" err="1"/>
              <a:t>Wrocław</a:t>
            </a:r>
            <a:r>
              <a:rPr lang="en-US" sz="1650" dirty="0"/>
              <a:t> University of Technology, </a:t>
            </a:r>
            <a:r>
              <a:rPr lang="en-US" sz="1650" dirty="0" err="1"/>
              <a:t>Janiszewskiego</a:t>
            </a:r>
            <a:r>
              <a:rPr lang="en-US" sz="1650" dirty="0"/>
              <a:t> 11/17, 50-372 </a:t>
            </a:r>
            <a:r>
              <a:rPr lang="en-US" sz="1650" dirty="0" err="1"/>
              <a:t>Wrocław</a:t>
            </a:r>
            <a:r>
              <a:rPr lang="en-US" sz="1650" dirty="0"/>
              <a:t>, Poland, 2007. Web. 23 Nov. 2012. &lt;http://www.if.pwr.wroc.pl/~optappl/pdf/2011/no2/optappl_4102p409.pdf&gt;.</a:t>
            </a:r>
          </a:p>
          <a:p>
            <a:endParaRPr lang="en-US" sz="1650" dirty="0"/>
          </a:p>
        </p:txBody>
      </p:sp>
    </p:spTree>
    <p:extLst>
      <p:ext uri="{BB962C8B-B14F-4D97-AF65-F5344CB8AC3E}">
        <p14:creationId xmlns:p14="http://schemas.microsoft.com/office/powerpoint/2010/main" val="6053326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5257800" cy="615553"/>
          </a:xfrm>
          <a:prstGeom prst="rect">
            <a:avLst/>
          </a:prstGeom>
          <a:noFill/>
        </p:spPr>
        <p:txBody>
          <a:bodyPr wrap="square" rtlCol="0">
            <a:spAutoFit/>
          </a:bodyPr>
          <a:lstStyle/>
          <a:p>
            <a:r>
              <a:rPr lang="en-US" sz="3400" dirty="0">
                <a:solidFill>
                  <a:schemeClr val="bg1">
                    <a:lumMod val="20000"/>
                    <a:lumOff val="80000"/>
                  </a:schemeClr>
                </a:solidFill>
              </a:rPr>
              <a:t>References (continued)</a:t>
            </a:r>
          </a:p>
        </p:txBody>
      </p:sp>
      <p:sp>
        <p:nvSpPr>
          <p:cNvPr id="3" name="TextBox 2"/>
          <p:cNvSpPr txBox="1"/>
          <p:nvPr/>
        </p:nvSpPr>
        <p:spPr>
          <a:xfrm>
            <a:off x="990600" y="1148953"/>
            <a:ext cx="7772400" cy="5078313"/>
          </a:xfrm>
          <a:prstGeom prst="rect">
            <a:avLst/>
          </a:prstGeom>
          <a:noFill/>
        </p:spPr>
        <p:txBody>
          <a:bodyPr wrap="square" rtlCol="0">
            <a:spAutoFit/>
          </a:bodyPr>
          <a:lstStyle/>
          <a:p>
            <a:pPr marL="285750" indent="-285750">
              <a:buFont typeface="Arial" pitchFamily="34" charset="0"/>
              <a:buChar char="•"/>
            </a:pPr>
            <a:r>
              <a:rPr lang="en-US" dirty="0" err="1">
                <a:solidFill>
                  <a:schemeClr val="bg1">
                    <a:lumMod val="20000"/>
                    <a:lumOff val="80000"/>
                  </a:schemeClr>
                </a:solidFill>
              </a:rPr>
              <a:t>Yeung</a:t>
            </a:r>
            <a:r>
              <a:rPr lang="en-US" dirty="0">
                <a:solidFill>
                  <a:schemeClr val="bg1">
                    <a:lumMod val="20000"/>
                    <a:lumOff val="80000"/>
                  </a:schemeClr>
                </a:solidFill>
              </a:rPr>
              <a:t>, </a:t>
            </a:r>
            <a:r>
              <a:rPr lang="en-US" dirty="0" err="1">
                <a:solidFill>
                  <a:schemeClr val="bg1">
                    <a:lumMod val="20000"/>
                    <a:lumOff val="80000"/>
                  </a:schemeClr>
                </a:solidFill>
              </a:rPr>
              <a:t>Siu</a:t>
            </a:r>
            <a:r>
              <a:rPr lang="en-US" dirty="0">
                <a:solidFill>
                  <a:schemeClr val="bg1">
                    <a:lumMod val="20000"/>
                    <a:lumOff val="80000"/>
                  </a:schemeClr>
                </a:solidFill>
              </a:rPr>
              <a:t> </a:t>
            </a:r>
            <a:r>
              <a:rPr lang="en-US" dirty="0" err="1">
                <a:solidFill>
                  <a:schemeClr val="bg1">
                    <a:lumMod val="20000"/>
                    <a:lumOff val="80000"/>
                  </a:schemeClr>
                </a:solidFill>
              </a:rPr>
              <a:t>Wai</a:t>
            </a:r>
            <a:r>
              <a:rPr lang="en-US" dirty="0">
                <a:solidFill>
                  <a:schemeClr val="bg1">
                    <a:lumMod val="20000"/>
                    <a:lumOff val="80000"/>
                  </a:schemeClr>
                </a:solidFill>
              </a:rPr>
              <a:t>. "Manipulation and Extraction of Genomic DNA from Cell Lysate by Functionalized Magnetic Particles for Lab on a Chip Applications." Department of Chemical Engineering, Hong Kong University of Science and Technology, Clear Water Bay, Kowloon, Hong Kong, 15 Jan. 2006. Web. 22 Nov. 2012. &lt;http://www.sciencedirect.com/science/article/pii/S0956566305000886</a:t>
            </a:r>
            <a:r>
              <a:rPr lang="en-US" dirty="0" smtClean="0">
                <a:solidFill>
                  <a:schemeClr val="bg1">
                    <a:lumMod val="20000"/>
                    <a:lumOff val="80000"/>
                  </a:schemeClr>
                </a:solidFill>
              </a:rPr>
              <a:t>&gt;.</a:t>
            </a:r>
          </a:p>
          <a:p>
            <a:pPr marL="285750" indent="-285750">
              <a:buFont typeface="Arial" pitchFamily="34" charset="0"/>
              <a:buChar char="•"/>
            </a:pPr>
            <a:r>
              <a:rPr lang="en-US" dirty="0">
                <a:solidFill>
                  <a:schemeClr val="bg1">
                    <a:lumMod val="20000"/>
                    <a:lumOff val="80000"/>
                  </a:schemeClr>
                </a:solidFill>
              </a:rPr>
              <a:t>Monaghan, Paul B. "Bead-Based DNA Diagnostic Assay for Chlamydia Using Nanoparticle-Mediated Surface-Enhanced Resonance Raman Scattering Detection within a Lab-on-a-Chip Format." Department of Electronics and Electrical Engineering, University of Glasgow, Oakfield Avenue, Glasgow, UK, 2007. Web. 23 Nov. 2012. &lt;http://pubs.acs.org/doi/pdfplus/10.1021/ac061769i</a:t>
            </a:r>
            <a:r>
              <a:rPr lang="en-US" dirty="0" smtClean="0">
                <a:solidFill>
                  <a:schemeClr val="bg1">
                    <a:lumMod val="20000"/>
                    <a:lumOff val="80000"/>
                  </a:schemeClr>
                </a:solidFill>
              </a:rPr>
              <a:t>&gt;.</a:t>
            </a:r>
          </a:p>
          <a:p>
            <a:pPr marL="285750" indent="-285750">
              <a:buFont typeface="Arial" pitchFamily="34" charset="0"/>
              <a:buChar char="•"/>
            </a:pPr>
            <a:r>
              <a:rPr lang="en-US" dirty="0">
                <a:solidFill>
                  <a:schemeClr val="bg1">
                    <a:lumMod val="20000"/>
                    <a:lumOff val="80000"/>
                  </a:schemeClr>
                </a:solidFill>
              </a:rPr>
              <a:t>Sonntag, F., and S. </a:t>
            </a:r>
            <a:r>
              <a:rPr lang="en-US" dirty="0" err="1">
                <a:solidFill>
                  <a:schemeClr val="bg1">
                    <a:lumMod val="20000"/>
                    <a:lumOff val="80000"/>
                  </a:schemeClr>
                </a:solidFill>
              </a:rPr>
              <a:t>Schmieder</a:t>
            </a:r>
            <a:r>
              <a:rPr lang="en-US" dirty="0">
                <a:solidFill>
                  <a:schemeClr val="bg1">
                    <a:lumMod val="20000"/>
                    <a:lumOff val="80000"/>
                  </a:schemeClr>
                </a:solidFill>
              </a:rPr>
              <a:t>. "Novel Lab-on-a-chip System for Label-free Detection of DNA Hybridization and Protein-protein Interaction by Surface Plasmon Resonance (SPR)." Institute for Applied Optics and Precision Engineering IOF, 07745 Jena, Germany, </a:t>
            </a:r>
            <a:r>
              <a:rPr lang="en-US" dirty="0" err="1">
                <a:solidFill>
                  <a:schemeClr val="bg1">
                    <a:lumMod val="20000"/>
                    <a:lumOff val="80000"/>
                  </a:schemeClr>
                </a:solidFill>
              </a:rPr>
              <a:t>n.d.</a:t>
            </a:r>
            <a:r>
              <a:rPr lang="en-US" dirty="0">
                <a:solidFill>
                  <a:schemeClr val="bg1">
                    <a:lumMod val="20000"/>
                    <a:lumOff val="80000"/>
                  </a:schemeClr>
                </a:solidFill>
              </a:rPr>
              <a:t> Web. 23 Nov. 2012. &lt;http://144.206.159.178/ft/CONF/16433212/16433235.pdf</a:t>
            </a:r>
            <a:r>
              <a:rPr lang="en-US" dirty="0" smtClean="0">
                <a:solidFill>
                  <a:schemeClr val="bg1">
                    <a:lumMod val="20000"/>
                    <a:lumOff val="80000"/>
                  </a:schemeClr>
                </a:solidFill>
              </a:rPr>
              <a:t>&gt;.</a:t>
            </a:r>
          </a:p>
        </p:txBody>
      </p:sp>
    </p:spTree>
    <p:extLst>
      <p:ext uri="{BB962C8B-B14F-4D97-AF65-F5344CB8AC3E}">
        <p14:creationId xmlns:p14="http://schemas.microsoft.com/office/powerpoint/2010/main" val="2378685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76200" y="685800"/>
            <a:ext cx="5178021" cy="110799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zh-CN" sz="6600" b="1" cap="none" spc="0" dirty="0" smtClean="0">
                <a:ln w="11430"/>
                <a:solidFill>
                  <a:srgbClr val="3399FF"/>
                </a:solidFill>
                <a:effectLst>
                  <a:outerShdw blurRad="50800" dist="39000" dir="5460000" algn="tl">
                    <a:srgbClr val="000000">
                      <a:alpha val="38000"/>
                    </a:srgbClr>
                  </a:outerShdw>
                </a:effectLst>
              </a:rPr>
              <a:t>Questions</a:t>
            </a:r>
            <a:r>
              <a:rPr lang="zh-CN" altLang="en-US" sz="6600" b="1" cap="none" spc="0" dirty="0" smtClean="0">
                <a:ln w="11430"/>
                <a:solidFill>
                  <a:srgbClr val="3399FF"/>
                </a:solidFill>
                <a:effectLst>
                  <a:outerShdw blurRad="50800" dist="39000" dir="5460000" algn="tl">
                    <a:srgbClr val="000000">
                      <a:alpha val="38000"/>
                    </a:srgbClr>
                  </a:outerShdw>
                </a:effectLst>
              </a:rPr>
              <a:t>？</a:t>
            </a:r>
            <a:endParaRPr lang="zh-CN" altLang="en-US" sz="6600" b="1" cap="none" spc="0" dirty="0">
              <a:ln w="11430"/>
              <a:solidFill>
                <a:srgbClr val="3399FF"/>
              </a:solidFill>
              <a:effectLst>
                <a:outerShdw blurRad="50800" dist="39000" dir="5460000" algn="tl">
                  <a:srgbClr val="000000">
                    <a:alpha val="38000"/>
                  </a:srgbClr>
                </a:outerShdw>
              </a:effectLst>
            </a:endParaRPr>
          </a:p>
        </p:txBody>
      </p:sp>
      <p:sp>
        <p:nvSpPr>
          <p:cNvPr id="8" name="矩形 7"/>
          <p:cNvSpPr/>
          <p:nvPr/>
        </p:nvSpPr>
        <p:spPr>
          <a:xfrm>
            <a:off x="5483832" y="4272677"/>
            <a:ext cx="3660168"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hi-IN" altLang="zh-CN" sz="5400" b="1" dirty="0" smtClean="0">
                <a:ln w="11430"/>
                <a:solidFill>
                  <a:srgbClr val="3399FF"/>
                </a:solidFill>
                <a:effectLst>
                  <a:outerShdw blurRad="50800" dist="39000" dir="5460000" algn="tl">
                    <a:srgbClr val="000000">
                      <a:alpha val="38000"/>
                    </a:srgbClr>
                  </a:outerShdw>
                </a:effectLst>
              </a:rPr>
              <a:t>शुक्रिया</a:t>
            </a:r>
            <a:endParaRPr lang="en-US" altLang="zh-CN" sz="5400" b="1" dirty="0" smtClean="0">
              <a:ln w="11430"/>
              <a:solidFill>
                <a:srgbClr val="3399FF"/>
              </a:solidFill>
              <a:effectLst>
                <a:outerShdw blurRad="50800" dist="39000" dir="5460000" algn="tl">
                  <a:srgbClr val="000000">
                    <a:alpha val="38000"/>
                  </a:srgbClr>
                </a:outerShdw>
              </a:effectLst>
            </a:endParaRPr>
          </a:p>
          <a:p>
            <a:pPr algn="r"/>
            <a:r>
              <a:rPr lang="zh-CN" altLang="en-US" sz="5400" b="1" dirty="0" smtClean="0">
                <a:ln w="11430"/>
                <a:solidFill>
                  <a:srgbClr val="3399FF"/>
                </a:solidFill>
                <a:effectLst>
                  <a:outerShdw blurRad="50800" dist="39000" dir="5460000" algn="tl">
                    <a:srgbClr val="000000">
                      <a:alpha val="38000"/>
                    </a:srgbClr>
                  </a:outerShdw>
                </a:effectLst>
              </a:rPr>
              <a:t>谢谢观赏</a:t>
            </a:r>
            <a:endParaRPr lang="en-US" altLang="zh-CN" sz="5400" b="1" dirty="0" smtClean="0">
              <a:ln w="11430"/>
              <a:solidFill>
                <a:srgbClr val="3399FF"/>
              </a:solidFill>
              <a:effectLst>
                <a:outerShdw blurRad="50800" dist="39000" dir="5460000" algn="tl">
                  <a:srgbClr val="000000">
                    <a:alpha val="38000"/>
                  </a:srgbClr>
                </a:outerShdw>
              </a:effectLst>
            </a:endParaRPr>
          </a:p>
          <a:p>
            <a:pPr algn="r"/>
            <a:r>
              <a:rPr lang="en-US" altLang="zh-CN" sz="5400" b="1" dirty="0" smtClean="0">
                <a:ln w="11430"/>
                <a:solidFill>
                  <a:srgbClr val="3399FF"/>
                </a:solidFill>
                <a:effectLst>
                  <a:outerShdw blurRad="50800" dist="39000" dir="5460000" algn="tl">
                    <a:srgbClr val="000000">
                      <a:alpha val="38000"/>
                    </a:srgbClr>
                  </a:outerShdw>
                </a:effectLst>
              </a:rPr>
              <a:t>Thank You</a:t>
            </a:r>
            <a:endParaRPr lang="zh-CN" altLang="en-US" sz="5400" b="1" dirty="0">
              <a:ln w="11430"/>
              <a:solidFill>
                <a:srgbClr val="3399F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786870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
      <a:dk1>
        <a:srgbClr val="000000"/>
      </a:dk1>
      <a:lt1>
        <a:srgbClr val="C0C0C0"/>
      </a:lt1>
      <a:dk2>
        <a:srgbClr val="000000"/>
      </a:dk2>
      <a:lt2>
        <a:srgbClr val="808080"/>
      </a:lt2>
      <a:accent1>
        <a:srgbClr val="00CC99"/>
      </a:accent1>
      <a:accent2>
        <a:srgbClr val="3333CC"/>
      </a:accent2>
      <a:accent3>
        <a:srgbClr val="DCDCDC"/>
      </a:accent3>
      <a:accent4>
        <a:srgbClr val="000000"/>
      </a:accent4>
      <a:accent5>
        <a:srgbClr val="AAE2CA"/>
      </a:accent5>
      <a:accent6>
        <a:srgbClr val="2D2DB9"/>
      </a:accent6>
      <a:hlink>
        <a:srgbClr val="CCCCFF"/>
      </a:hlink>
      <a:folHlink>
        <a:srgbClr val="B2B2B2"/>
      </a:folHlink>
    </a:clrScheme>
    <a:fontScheme name="Office 主题​​">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10286208</Template>
  <TotalTime>1445</TotalTime>
  <Words>1965</Words>
  <Application>Microsoft Office PowerPoint</Application>
  <PresentationFormat>On-screen Show (4:3)</PresentationFormat>
  <Paragraphs>189</Paragraphs>
  <Slides>47</Slides>
  <Notes>3</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主题​​</vt:lpstr>
      <vt:lpstr>DNA BioSensors</vt:lpstr>
      <vt:lpstr>What is DNA?</vt:lpstr>
      <vt:lpstr>optical sensors </vt:lpstr>
      <vt:lpstr>optical sensors </vt:lpstr>
      <vt:lpstr>optical sensors </vt:lpstr>
      <vt:lpstr>photonic biosensors</vt:lpstr>
      <vt:lpstr>Evanescent Wave Photonic Biosensor</vt:lpstr>
      <vt:lpstr>optical sensing platforms</vt:lpstr>
      <vt:lpstr>Nanophotonic Si Sensor</vt:lpstr>
      <vt:lpstr>PowerPoint Presentation</vt:lpstr>
      <vt:lpstr>Design (continued)</vt:lpstr>
      <vt:lpstr>PowerPoint Presentation</vt:lpstr>
      <vt:lpstr>PowerPoint Presentation</vt:lpstr>
      <vt:lpstr>Fabrication</vt:lpstr>
      <vt:lpstr>Nanophotonic Sensors Experimental Setup </vt:lpstr>
      <vt:lpstr>PowerPoint Presentation</vt:lpstr>
      <vt:lpstr>Bio-microfluidics</vt:lpstr>
      <vt:lpstr>Bio-microfluidics</vt:lpstr>
      <vt:lpstr>Bio-microfluidics</vt:lpstr>
      <vt:lpstr>Bio-microfluidics</vt:lpstr>
      <vt:lpstr> </vt:lpstr>
      <vt:lpstr>Bio-microfluidics</vt:lpstr>
      <vt:lpstr>Bio-Microfluidic Lab-On-A-Chip DNA Sensor</vt:lpstr>
      <vt:lpstr>Design/Fabrication</vt:lpstr>
      <vt:lpstr>PowerPoint Presentation</vt:lpstr>
      <vt:lpstr>PowerPoint Presentation</vt:lpstr>
      <vt:lpstr>Design/Fabrication (continued)</vt:lpstr>
      <vt:lpstr>Design/Fabrication (continued)</vt:lpstr>
      <vt:lpstr>Design/Fabrication (continued)</vt:lpstr>
      <vt:lpstr>PDMS Cartridge Testing  </vt:lpstr>
      <vt:lpstr>Reservoir Testing </vt:lpstr>
      <vt:lpstr>Finding optimal membrane thickness </vt:lpstr>
      <vt:lpstr>Surface Enhanced Resonance Raman Scattering</vt:lpstr>
      <vt:lpstr>SERRS</vt:lpstr>
      <vt:lpstr>SERRS</vt:lpstr>
      <vt:lpstr>SERRS</vt:lpstr>
      <vt:lpstr>SERRS</vt:lpstr>
      <vt:lpstr>Surface Enhanced Resonance Raman Scattering (SERRS) </vt:lpstr>
      <vt:lpstr>Advantages of SERRS </vt:lpstr>
      <vt:lpstr>Surface Enhanced Resonance Raman Scattering (SERRS)</vt:lpstr>
      <vt:lpstr>Design Specifications</vt:lpstr>
      <vt:lpstr>Fabrication</vt:lpstr>
      <vt:lpstr>SERRS Experimental Setup</vt:lpstr>
      <vt:lpstr>References</vt:lpstr>
      <vt:lpstr>References (continued)</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Tyler</dc:creator>
  <cp:lastModifiedBy>Chad</cp:lastModifiedBy>
  <cp:revision>48</cp:revision>
  <dcterms:created xsi:type="dcterms:W3CDTF">2012-11-27T02:03:59Z</dcterms:created>
  <dcterms:modified xsi:type="dcterms:W3CDTF">2012-12-04T18:36:53Z</dcterms:modified>
</cp:coreProperties>
</file>